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emf" ContentType="image/x-emf"/>
  <Default Extension="png" ContentType="image/png"/>
  <Default Extension="wmf" ContentType="image/x-wmf"/>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85"/>
  </p:handoutMasterIdLst>
  <p:sldIdLst>
    <p:sldId id="256" r:id="rId3"/>
    <p:sldId id="776" r:id="rId5"/>
    <p:sldId id="1340" r:id="rId6"/>
    <p:sldId id="1626" r:id="rId7"/>
    <p:sldId id="2202" r:id="rId8"/>
    <p:sldId id="2203" r:id="rId9"/>
    <p:sldId id="2105" r:id="rId10"/>
    <p:sldId id="2204" r:id="rId11"/>
    <p:sldId id="2106" r:id="rId12"/>
    <p:sldId id="2110" r:id="rId13"/>
    <p:sldId id="2111" r:id="rId14"/>
    <p:sldId id="2205" r:id="rId15"/>
    <p:sldId id="2277" r:id="rId16"/>
    <p:sldId id="2104" r:id="rId17"/>
    <p:sldId id="1627" r:id="rId18"/>
    <p:sldId id="1628" r:id="rId19"/>
    <p:sldId id="1629" r:id="rId20"/>
    <p:sldId id="1630" r:id="rId21"/>
    <p:sldId id="2206" r:id="rId22"/>
    <p:sldId id="1631" r:id="rId23"/>
    <p:sldId id="1632" r:id="rId24"/>
    <p:sldId id="1730" r:id="rId25"/>
    <p:sldId id="1731" r:id="rId26"/>
    <p:sldId id="1732" r:id="rId27"/>
    <p:sldId id="1733" r:id="rId28"/>
    <p:sldId id="1734" r:id="rId29"/>
    <p:sldId id="1735" r:id="rId30"/>
    <p:sldId id="1736" r:id="rId31"/>
    <p:sldId id="1737" r:id="rId32"/>
    <p:sldId id="1738" r:id="rId33"/>
    <p:sldId id="1739" r:id="rId34"/>
    <p:sldId id="1837" r:id="rId35"/>
    <p:sldId id="2113" r:id="rId36"/>
    <p:sldId id="2115" r:id="rId37"/>
    <p:sldId id="2344" r:id="rId38"/>
    <p:sldId id="2345" r:id="rId39"/>
    <p:sldId id="2346" r:id="rId40"/>
    <p:sldId id="2347" r:id="rId41"/>
    <p:sldId id="2348" r:id="rId42"/>
    <p:sldId id="1840" r:id="rId43"/>
    <p:sldId id="1838" r:id="rId44"/>
    <p:sldId id="1841" r:id="rId45"/>
    <p:sldId id="1842" r:id="rId46"/>
    <p:sldId id="1843" r:id="rId47"/>
    <p:sldId id="1844" r:id="rId48"/>
    <p:sldId id="1845" r:id="rId49"/>
    <p:sldId id="1846" r:id="rId50"/>
    <p:sldId id="1847" r:id="rId51"/>
    <p:sldId id="1848" r:id="rId52"/>
    <p:sldId id="1849" r:id="rId53"/>
    <p:sldId id="1850" r:id="rId54"/>
    <p:sldId id="1851" r:id="rId55"/>
    <p:sldId id="1852" r:id="rId56"/>
    <p:sldId id="2071" r:id="rId57"/>
    <p:sldId id="2073" r:id="rId58"/>
    <p:sldId id="2074" r:id="rId59"/>
    <p:sldId id="2075" r:id="rId60"/>
    <p:sldId id="2076" r:id="rId61"/>
    <p:sldId id="2077" r:id="rId62"/>
    <p:sldId id="2078" r:id="rId63"/>
    <p:sldId id="2079" r:id="rId64"/>
    <p:sldId id="2080" r:id="rId65"/>
    <p:sldId id="2081" r:id="rId66"/>
    <p:sldId id="2082" r:id="rId67"/>
    <p:sldId id="2083" r:id="rId68"/>
    <p:sldId id="2084" r:id="rId69"/>
    <p:sldId id="2085" r:id="rId70"/>
    <p:sldId id="2086" r:id="rId71"/>
    <p:sldId id="2087" r:id="rId72"/>
    <p:sldId id="2088" r:id="rId73"/>
    <p:sldId id="2089" r:id="rId74"/>
    <p:sldId id="2090" r:id="rId75"/>
    <p:sldId id="2091" r:id="rId76"/>
    <p:sldId id="2092" r:id="rId77"/>
    <p:sldId id="2093" r:id="rId78"/>
    <p:sldId id="2098" r:id="rId79"/>
    <p:sldId id="2099" r:id="rId80"/>
    <p:sldId id="2094" r:id="rId81"/>
    <p:sldId id="2095" r:id="rId82"/>
    <p:sldId id="2096" r:id="rId83"/>
    <p:sldId id="2097" r:id="rId84"/>
  </p:sldIdLst>
  <p:sldSz cx="9144000" cy="6858000" type="letter"/>
  <p:notesSz cx="9163050" cy="6877050"/>
  <p:custDataLst>
    <p:tags r:id="rId89"/>
  </p:custDataLst>
  <p:kinsoku lang="zh-CN" invalStChars="、。，．・：；？！゛゜ヽヾゝゞ々ー’”）〕］｝〉》」』】°‰′″℃￠％ぁぃぅぇぉっゃゅょゎァィゥェォッャュョヮヵヶ!%),.:;?]}｡｣､･ｧｨｩｪｫｬｭｮｯｰﾞﾟ" invalEndChars="‘“（〔［｛〈《「『【￥＄$([\{｢￡"/>
  <p:defaultTextStyle>
    <a:defPPr>
      <a:defRPr lang="en-US"/>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sz="2400" b="1" i="0" u="none" kern="1200" baseline="0">
        <a:solidFill>
          <a:schemeClr val="accent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292" userDrawn="1">
          <p15:clr>
            <a:srgbClr val="A4A3A4"/>
          </p15:clr>
        </p15:guide>
        <p15:guide id="2" pos="287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2FDB2607-1784-4EEB-B798-7EB5836EED8A}">
        <p14:showMediaCtrls xmlns:p14="http://schemas.microsoft.com/office/powerpoint/2010/main" val="1"/>
      </p:ext>
    </p:extLst>
  </p:showPr>
  <p:clrMru>
    <a:srgbClr val="FF0000"/>
    <a:srgbClr val="134AD5"/>
    <a:srgbClr val="B3380D"/>
    <a:srgbClr val="E6E6E6"/>
    <a:srgbClr val="660066"/>
    <a:srgbClr val="CC0000"/>
    <a:srgbClr val="800000"/>
    <a:srgbClr val="000066"/>
    <a:srgbClr val="003300"/>
    <a:srgbClr val="005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3646"/>
    <p:restoredTop sz="73912"/>
  </p:normalViewPr>
  <p:slideViewPr>
    <p:cSldViewPr showGuides="1">
      <p:cViewPr varScale="1">
        <p:scale>
          <a:sx n="75" d="100"/>
          <a:sy n="75" d="100"/>
        </p:scale>
        <p:origin x="-1092" y="-102"/>
      </p:cViewPr>
      <p:guideLst>
        <p:guide orient="horz" pos="2292"/>
        <p:guide pos="2871"/>
      </p:guideLst>
    </p:cSldViewPr>
  </p:slideViewPr>
  <p:outlineViewPr>
    <p:cViewPr>
      <p:scale>
        <a:sx n="33" d="100"/>
        <a:sy n="33" d="100"/>
      </p:scale>
      <p:origin x="0" y="0"/>
    </p:cViewPr>
  </p:outlineViewPr>
  <p:notesTextViewPr>
    <p:cViewPr>
      <p:scale>
        <a:sx n="100" d="100"/>
        <a:sy n="100" d="100"/>
      </p:scale>
      <p:origin x="0" y="0"/>
    </p:cViewPr>
  </p:notesTextViewPr>
  <p:sorterViewPr showFormatting="0">
    <p:cViewPr>
      <p:scale>
        <a:sx n="100" d="100"/>
        <a:sy n="100" d="100"/>
      </p:scale>
      <p:origin x="0" y="1812"/>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9" Type="http://schemas.openxmlformats.org/officeDocument/2006/relationships/tags" Target="tags/tag240.xml"/><Relationship Id="rId88" Type="http://schemas.openxmlformats.org/officeDocument/2006/relationships/tableStyles" Target="tableStyles.xml"/><Relationship Id="rId87" Type="http://schemas.openxmlformats.org/officeDocument/2006/relationships/viewProps" Target="viewProps.xml"/><Relationship Id="rId86" Type="http://schemas.openxmlformats.org/officeDocument/2006/relationships/presProps" Target="presProps.xml"/><Relationship Id="rId85" Type="http://schemas.openxmlformats.org/officeDocument/2006/relationships/handoutMaster" Target="handoutMasters/handoutMaster1.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alignAcc1">
    <dgm:fillClrLst meth="repeat">
      <a:sysClr val="window" lastClr="FFFFFF">
        <a:alpha val="90000"/>
      </a:sysClr>
    </dgm:fillClrLst>
    <dgm:linClrLst>
      <a:srgbClr val="A5A5A5"/>
      <a:srgbClr val="FFC000"/>
    </dgm:linClrLst>
    <dgm:effectClrLst/>
    <dgm:txLinClrLst/>
    <dgm:txFillClrLst meth="repeat">
      <a:sysClr val="windowText" lastClr="000000"/>
    </dgm:txFillClrLst>
    <dgm:txEffectClrLst/>
  </dgm:styleLbl>
  <dgm:styleLbl name="alignAccFollowNode1">
    <dgm:fillClrLst>
      <a:srgbClr val="A5A5A5">
        <a:tint val="40000"/>
        <a:alpha val="90000"/>
      </a:srgbClr>
      <a:srgbClr val="FFC000">
        <a:tint val="40000"/>
        <a:alpha val="90000"/>
      </a:srgbClr>
    </dgm:fillClrLst>
    <dgm:linClrLst>
      <a:srgbClr val="A5A5A5">
        <a:tint val="40000"/>
        <a:alpha val="90000"/>
      </a:srgbClr>
      <a:srgbClr val="FFC000">
        <a:tint val="40000"/>
        <a:alpha val="90000"/>
      </a:srgbClr>
    </dgm:linClrLst>
    <dgm:effectClrLst/>
    <dgm:txLinClrLst/>
    <dgm:txFillClrLst meth="repeat">
      <a:sysClr val="windowText" lastClr="000000"/>
    </dgm:txFillClrLst>
    <dgm:txEffectClrLst/>
  </dgm:styleLbl>
  <dgm:styleLbl name="alignImgPlace1">
    <dgm:fillClrLst>
      <a:srgbClr val="A5A5A5">
        <a:tint val="50000"/>
      </a:srgbClr>
      <a:srgbClr val="FFC000">
        <a:tint val="20000"/>
      </a:srgbClr>
    </dgm:fillClrLst>
    <dgm:linClrLst meth="repeat">
      <a:sysClr val="window" lastClr="FFFFFF"/>
    </dgm:linClrLst>
    <dgm:effectClrLst/>
    <dgm:txLinClrLst/>
    <dgm:txFillClrLst meth="repeat">
      <a:sysClr val="window" lastClr="FFFFFF"/>
    </dgm:txFillClrLst>
    <dgm:txEffectClrLst/>
  </dgm:styleLbl>
  <dgm:styleLbl name="alignNode1">
    <dgm:fillClrLst>
      <a:srgbClr val="A5A5A5"/>
      <a:srgbClr val="FFC000"/>
    </dgm:fillClrLst>
    <dgm:linClrLst>
      <a:srgbClr val="A5A5A5"/>
      <a:srgbClr val="FFC000"/>
    </dgm:linClrLst>
    <dgm:effectClrLst/>
    <dgm:txLinClrLst/>
    <dgm:txFillClrLst/>
    <dgm:txEffectClrLst/>
  </dgm:styleLbl>
  <dgm:styleLbl name="asst0">
    <dgm:fillClrLst meth="repeat">
      <a:srgbClr val="A5A5A5"/>
    </dgm:fillClrLst>
    <dgm:linClrLst meth="repeat">
      <a:sysClr val="window" lastClr="FFFFFF">
        <a:shade val="80000"/>
      </a:sysClr>
    </dgm:linClrLst>
    <dgm:effectClrLst/>
    <dgm:txLinClrLst/>
    <dgm:txFillClrLst/>
    <dgm:txEffectClrLst/>
  </dgm:styleLbl>
  <dgm:styleLbl name="asst1">
    <dgm:fillClrLst meth="repeat">
      <a:srgbClr val="FFC000"/>
    </dgm:fillClrLst>
    <dgm:linClrLst meth="repeat">
      <a:sysClr val="window" lastClr="FFFFFF">
        <a:shade val="80000"/>
      </a:sysClr>
    </dgm:linClrLst>
    <dgm:effectClrLst/>
    <dgm:txLinClrLst/>
    <dgm:txFillClrLst/>
    <dgm:txEffectClrLst/>
  </dgm:styleLbl>
  <dgm:styleLbl name="asst2">
    <dgm:fillClrLst>
      <a:srgbClr val="4472C4"/>
    </dgm:fillClrLst>
    <dgm:linClrLst meth="repeat">
      <a:sysClr val="window" lastClr="FFFFFF"/>
    </dgm:linClrLst>
    <dgm:effectClrLst/>
    <dgm:txLinClrLst/>
    <dgm:txFillClrLst/>
    <dgm:txEffectClrLst/>
  </dgm:styleLbl>
  <dgm:styleLbl name="asst3">
    <dgm:fillClrLst>
      <a:srgbClr val="70AD47"/>
    </dgm:fillClrLst>
    <dgm:linClrLst meth="repeat">
      <a:sysClr val="window" lastClr="FFFFFF"/>
    </dgm:linClrLst>
    <dgm:effectClrLst/>
    <dgm:txLinClrLst/>
    <dgm:txFillClrLst/>
    <dgm:txEffectClrLst/>
  </dgm:styleLbl>
  <dgm:styleLbl name="asst4">
    <dgm:fillClrLst>
      <a:srgbClr val="5B9BD5"/>
    </dgm:fillClrLst>
    <dgm:linClrLst meth="repeat">
      <a:sysClr val="window" lastClr="FFFFFF"/>
    </dgm:linClrLst>
    <dgm:effectClrLst/>
    <dgm:txLinClrLst/>
    <dgm:txFillClrLst/>
    <dgm:txEffectClrLst/>
  </dgm:styleLbl>
  <dgm:styleLbl name="bgAcc1">
    <dgm:fillClrLst meth="repeat">
      <a:sysClr val="window" lastClr="FFFFFF">
        <a:alpha val="90000"/>
      </a:sysClr>
    </dgm:fillClrLst>
    <dgm:linClrLst>
      <a:srgbClr val="A5A5A5"/>
      <a:srgbClr val="FFC000"/>
    </dgm:linClrLst>
    <dgm:effectClrLst/>
    <dgm:txLinClrLst/>
    <dgm:txFillClrLst meth="repeat">
      <a:sysClr val="windowText" lastClr="000000"/>
    </dgm:txFillClrLst>
    <dgm:txEffectClrLst/>
  </dgm:styleLbl>
  <dgm:styleLbl name="bgAccFollowNode1">
    <dgm:fillClrLst>
      <a:srgbClr val="A5A5A5">
        <a:tint val="40000"/>
        <a:alpha val="90000"/>
      </a:srgbClr>
      <a:srgbClr val="FFC000">
        <a:tint val="40000"/>
        <a:alpha val="90000"/>
      </a:srgbClr>
    </dgm:fillClrLst>
    <dgm:linClrLst>
      <a:srgbClr val="A5A5A5">
        <a:tint val="40000"/>
        <a:alpha val="90000"/>
      </a:srgbClr>
      <a:srgbClr val="FFC000">
        <a:tint val="40000"/>
        <a:alpha val="90000"/>
      </a:srgbClr>
    </dgm:linClrLst>
    <dgm:effectClrLst/>
    <dgm:txLinClrLst/>
    <dgm:txFillClrLst meth="repeat">
      <a:sysClr val="windowText" lastClr="000000"/>
    </dgm:txFillClrLst>
    <dgm:txEffectClrLst/>
  </dgm:styleLbl>
  <dgm:styleLbl name="bgImgPlace1">
    <dgm:fillClrLst>
      <a:srgbClr val="A5A5A5">
        <a:tint val="50000"/>
      </a:srgbClr>
      <a:srgbClr val="FFC000">
        <a:tint val="20000"/>
      </a:srgbClr>
    </dgm:fillClrLst>
    <dgm:linClrLst meth="repeat">
      <a:sysClr val="window" lastClr="FFFFFF"/>
    </dgm:linClrLst>
    <dgm:effectClrLst/>
    <dgm:txLinClrLst/>
    <dgm:txFillClrLst meth="repeat">
      <a:sysClr val="window" lastClr="FFFFFF"/>
    </dgm:txFillClrLst>
    <dgm:txEffectClrLst/>
  </dgm:styleLbl>
  <dgm:styleLbl name="bgShp">
    <dgm:fillClrLst meth="repeat">
      <a:srgbClr val="A5A5A5">
        <a:tint val="40000"/>
      </a:srgbClr>
    </dgm:fillClrLst>
    <dgm:linClrLst meth="repeat">
      <a:sysClr val="windowText" lastClr="000000"/>
    </dgm:linClrLst>
    <dgm:effectClrLst/>
    <dgm:txLinClrLst/>
    <dgm:txFillClrLst meth="repeat">
      <a:sysClr val="windowText" lastClr="000000"/>
    </dgm:txFillClrLst>
    <dgm:txEffectClrLst/>
  </dgm:styleLbl>
  <dgm:styleLbl name="bgSibTrans2D1">
    <dgm:fillClrLst>
      <a:srgbClr val="A5A5A5"/>
      <a:srgbClr val="FFC000"/>
    </dgm:fillClrLst>
    <dgm:linClrLst meth="repeat">
      <a:sysClr val="window" lastClr="FFFFFF"/>
    </dgm:linClrLst>
    <dgm:effectClrLst/>
    <dgm:txLinClrLst/>
    <dgm:txFillClrLst meth="repeat">
      <a:sysClr val="window" lastClr="FFFFFF"/>
    </dgm:txFillClrLst>
    <dgm:txEffectClrLst/>
  </dgm:styleLbl>
  <dgm:styleLbl name="callout">
    <dgm:fillClrLst meth="repeat">
      <a:srgbClr val="A5A5A5"/>
    </dgm:fillClrLst>
    <dgm:linClrLst meth="repeat">
      <a:srgbClr val="A5A5A5">
        <a:tint val="50000"/>
      </a:srgbClr>
    </dgm:linClrLst>
    <dgm:effectClrLst/>
    <dgm:txLinClrLst/>
    <dgm:txFillClrLst meth="repeat">
      <a:sysClr val="windowText" lastClr="000000"/>
    </dgm:txFillClrLst>
    <dgm:txEffectClrLst/>
  </dgm:styleLbl>
  <dgm:styleLbl name="conFgAcc1">
    <dgm:fillClrLst meth="repeat">
      <a:sysClr val="window" lastClr="FFFFFF">
        <a:alpha val="90000"/>
      </a:sysClr>
    </dgm:fillClrLst>
    <dgm:linClrLst>
      <a:srgbClr val="A5A5A5"/>
      <a:srgbClr val="FFC000"/>
    </dgm:linClrLst>
    <dgm:effectClrLst/>
    <dgm:txLinClrLst/>
    <dgm:txFillClrLst meth="repeat">
      <a:sysClr val="windowText" lastClr="000000"/>
    </dgm:txFillClrLst>
    <dgm:txEffectClrLst/>
  </dgm:styleLbl>
  <dgm:styleLbl name="dkBgShp">
    <dgm:fillClrLst meth="repeat">
      <a:srgbClr val="A5A5A5">
        <a:shade val="90000"/>
      </a:srgbClr>
    </dgm:fillClrLst>
    <dgm:linClrLst meth="repeat">
      <a:sysClr val="windowText" lastClr="000000"/>
    </dgm:linClrLst>
    <dgm:effectClrLst/>
    <dgm:txLinClrLst/>
    <dgm:txFillClrLst meth="repeat">
      <a:sysClr val="window" lastClr="FFFFFF"/>
    </dgm:txFillClrLst>
    <dgm:txEffectClrLst/>
  </dgm:styleLbl>
  <dgm:styleLbl name="fgAcc0">
    <dgm:fillClrLst meth="repeat">
      <a:sysClr val="window" lastClr="FFFFFF">
        <a:alpha val="90000"/>
      </a:sysClr>
    </dgm:fillClrLst>
    <dgm:linClrLst>
      <a:srgbClr val="ED7D31"/>
    </dgm:linClrLst>
    <dgm:effectClrLst/>
    <dgm:txLinClrLst/>
    <dgm:txFillClrLst meth="repeat">
      <a:sysClr val="windowText" lastClr="000000"/>
    </dgm:txFillClrLst>
    <dgm:txEffectClrLst/>
  </dgm:styleLbl>
  <dgm:styleLbl name="fgAcc1">
    <dgm:fillClrLst meth="repeat">
      <a:sysClr val="window" lastClr="FFFFFF">
        <a:alpha val="90000"/>
      </a:sysClr>
    </dgm:fillClrLst>
    <dgm:linClrLst>
      <a:srgbClr val="A5A5A5"/>
      <a:srgbClr val="FFC000"/>
    </dgm:linClrLst>
    <dgm:effectClrLst/>
    <dgm:txLinClrLst/>
    <dgm:txFillClrLst meth="repeat">
      <a:sysClr val="windowText" lastClr="000000"/>
    </dgm:txFillClrLst>
    <dgm:txEffectClrLst/>
  </dgm:styleLbl>
  <dgm:styleLbl name="fgAcc2">
    <dgm:fillClrLst meth="repeat">
      <a:sysClr val="window" lastClr="FFFFFF">
        <a:alpha val="90000"/>
      </a:sysClr>
    </dgm:fillClrLst>
    <dgm:linClrLst>
      <a:srgbClr val="FFC000"/>
    </dgm:linClrLst>
    <dgm:effectClrLst/>
    <dgm:txLinClrLst/>
    <dgm:txFillClrLst meth="repeat">
      <a:sysClr val="windowText" lastClr="000000"/>
    </dgm:txFillClrLst>
    <dgm:txEffectClrLst/>
  </dgm:styleLbl>
  <dgm:styleLbl name="fgAcc3">
    <dgm:fillClrLst meth="repeat">
      <a:sysClr val="window" lastClr="FFFFFF">
        <a:alpha val="90000"/>
      </a:sysClr>
    </dgm:fillClrLst>
    <dgm:linClrLst>
      <a:srgbClr val="4472C4"/>
    </dgm:linClrLst>
    <dgm:effectClrLst/>
    <dgm:txLinClrLst/>
    <dgm:txFillClrLst meth="repeat">
      <a:sysClr val="windowText" lastClr="000000"/>
    </dgm:txFillClrLst>
    <dgm:txEffectClrLst/>
  </dgm:styleLbl>
  <dgm:styleLbl name="fgAcc4">
    <dgm:fillClrLst meth="repeat">
      <a:sysClr val="window" lastClr="FFFFFF">
        <a:alpha val="90000"/>
      </a:sysClr>
    </dgm:fillClrLst>
    <dgm:linClrLst>
      <a:srgbClr val="70AD47"/>
    </dgm:linClrLst>
    <dgm:effectClrLst/>
    <dgm:txLinClrLst/>
    <dgm:txFillClrLst meth="repeat">
      <a:sysClr val="windowText" lastClr="000000"/>
    </dgm:txFillClrLst>
    <dgm:txEffectClrLst/>
  </dgm:styleLbl>
  <dgm:styleLbl name="fgAccFollowNode1">
    <dgm:fillClrLst>
      <a:srgbClr val="A5A5A5">
        <a:tint val="40000"/>
        <a:alpha val="90000"/>
      </a:srgbClr>
      <a:srgbClr val="FFC000">
        <a:tint val="40000"/>
        <a:alpha val="90000"/>
      </a:srgbClr>
    </dgm:fillClrLst>
    <dgm:linClrLst>
      <a:srgbClr val="A5A5A5">
        <a:tint val="40000"/>
        <a:alpha val="90000"/>
      </a:srgbClr>
      <a:srgbClr val="FFC000">
        <a:tint val="40000"/>
        <a:alpha val="90000"/>
      </a:srgbClr>
    </dgm:linClrLst>
    <dgm:effectClrLst/>
    <dgm:txLinClrLst/>
    <dgm:txFillClrLst meth="repeat">
      <a:sysClr val="windowText" lastClr="000000"/>
    </dgm:txFillClrLst>
    <dgm:txEffectClrLst/>
  </dgm:styleLbl>
  <dgm:styleLbl name="fgImgPlace1">
    <dgm:fillClrLst>
      <a:srgbClr val="A5A5A5">
        <a:tint val="50000"/>
      </a:srgbClr>
      <a:srgbClr val="FFC000">
        <a:tint val="50000"/>
      </a:srgbClr>
    </dgm:fillClrLst>
    <dgm:linClrLst meth="repeat">
      <a:sysClr val="window" lastClr="FFFFFF"/>
    </dgm:linClrLst>
    <dgm:effectClrLst/>
    <dgm:txLinClrLst/>
    <dgm:txFillClrLst meth="repeat">
      <a:sysClr val="window" lastClr="FFFFFF"/>
    </dgm:txFillClrLst>
    <dgm:txEffectClrLst/>
  </dgm:styleLbl>
  <dgm:styleLbl name="fgShp">
    <dgm:fillClrLst meth="repeat">
      <a:srgbClr val="A5A5A5">
        <a:tint val="40000"/>
      </a:srgbClr>
    </dgm:fillClrLst>
    <dgm:linClrLst meth="repeat">
      <a:sysClr val="window" lastClr="FFFFFF"/>
    </dgm:linClrLst>
    <dgm:effectClrLst/>
    <dgm:txLinClrLst/>
    <dgm:txFillClrLst meth="repeat">
      <a:sysClr val="windowText" lastClr="000000"/>
    </dgm:txFillClrLst>
    <dgm:txEffectClrLst/>
  </dgm:styleLbl>
  <dgm:styleLbl name="fgSibTrans2D1">
    <dgm:fillClrLst>
      <a:srgbClr val="A5A5A5"/>
      <a:srgbClr val="FFC000"/>
    </dgm:fillClrLst>
    <dgm:linClrLst meth="repeat">
      <a:sysClr val="window" lastClr="FFFFFF"/>
    </dgm:linClrLst>
    <dgm:effectClrLst/>
    <dgm:txLinClrLst/>
    <dgm:txFillClrLst meth="repeat">
      <a:sysClr val="window" lastClr="FFFFFF"/>
    </dgm:txFillClrLst>
    <dgm:txEffectClrLst/>
  </dgm:styleLbl>
  <dgm:styleLbl name="lnNode1">
    <dgm:fillClrLst>
      <a:srgbClr val="A5A5A5"/>
      <a:srgbClr val="FFC000"/>
    </dgm:fillClrLst>
    <dgm:linClrLst meth="repeat">
      <a:sysClr val="window" lastClr="FFFFFF"/>
    </dgm:linClrLst>
    <dgm:effectClrLst/>
    <dgm:txLinClrLst/>
    <dgm:txFillClrLst/>
    <dgm:txEffectClrLst/>
  </dgm:styleLbl>
  <dgm:styleLbl name="node0">
    <dgm:fillClrLst meth="repeat">
      <a:srgbClr val="ED7D31"/>
    </dgm:fillClrLst>
    <dgm:linClrLst meth="repeat">
      <a:sysClr val="window" lastClr="FFFFFF"/>
    </dgm:linClrLst>
    <dgm:effectClrLst/>
    <dgm:txLinClrLst/>
    <dgm:txFillClrLst/>
    <dgm:txEffectClrLst/>
  </dgm:styleLbl>
  <dgm:styleLbl name="node1">
    <dgm:fillClrLst>
      <a:srgbClr val="A5A5A5"/>
      <a:srgbClr val="FFC000"/>
    </dgm:fillClrLst>
    <dgm:linClrLst meth="repeat">
      <a:sysClr val="window" lastClr="FFFFFF"/>
    </dgm:linClrLst>
    <dgm:effectClrLst/>
    <dgm:txLinClrLst/>
    <dgm:txFillClrLst/>
    <dgm:txEffectClrLst/>
  </dgm:styleLbl>
  <dgm:styleLbl name="node2">
    <dgm:fillClrLst>
      <a:srgbClr val="FFC000"/>
    </dgm:fillClrLst>
    <dgm:linClrLst meth="repeat">
      <a:sysClr val="window" lastClr="FFFFFF"/>
    </dgm:linClrLst>
    <dgm:effectClrLst/>
    <dgm:txLinClrLst/>
    <dgm:txFillClrLst/>
    <dgm:txEffectClrLst/>
  </dgm:styleLbl>
  <dgm:styleLbl name="node3">
    <dgm:fillClrLst>
      <a:srgbClr val="4472C4"/>
    </dgm:fillClrLst>
    <dgm:linClrLst meth="repeat">
      <a:sysClr val="window" lastClr="FFFFFF"/>
    </dgm:linClrLst>
    <dgm:effectClrLst/>
    <dgm:txLinClrLst/>
    <dgm:txFillClrLst/>
    <dgm:txEffectClrLst/>
  </dgm:styleLbl>
  <dgm:styleLbl name="node4">
    <dgm:fillClrLst>
      <a:srgbClr val="70AD47"/>
    </dgm:fillClrLst>
    <dgm:linClrLst meth="repeat">
      <a:sysClr val="window" lastClr="FFFFFF"/>
    </dgm:linClrLst>
    <dgm:effectClrLst/>
    <dgm:txLinClrLst/>
    <dgm:txFillClrLst/>
    <dgm:txEffectClrLst/>
  </dgm:styleLbl>
  <dgm:styleLbl name="parChTrans1D1">
    <dgm:fillClrLst meth="repeat">
      <a:srgbClr val="A5A5A5"/>
    </dgm:fillClrLst>
    <dgm:linClrLst meth="repeat">
      <a:srgbClr val="A5A5A5"/>
    </dgm:linClrLst>
    <dgm:effectClrLst/>
    <dgm:txLinClrLst/>
    <dgm:txFillClrLst meth="repeat">
      <a:sysClr val="windowText" lastClr="000000"/>
    </dgm:txFillClrLst>
    <dgm:txEffectClrLst/>
  </dgm:styleLbl>
  <dgm:styleLbl name="parChTrans1D2">
    <dgm:fillClrLst meth="repeat">
      <a:srgbClr val="ED7D31">
        <a:tint val="90000"/>
      </a:srgbClr>
    </dgm:fillClrLst>
    <dgm:linClrLst meth="repeat">
      <a:srgbClr val="FFC000"/>
    </dgm:linClrLst>
    <dgm:effectClrLst/>
    <dgm:txLinClrLst/>
    <dgm:txFillClrLst meth="repeat">
      <a:sysClr val="windowText" lastClr="000000"/>
    </dgm:txFillClrLst>
    <dgm:txEffectClrLst/>
  </dgm:styleLbl>
  <dgm:styleLbl name="parChTrans1D3">
    <dgm:fillClrLst meth="repeat">
      <a:srgbClr val="ED7D31">
        <a:tint val="70000"/>
      </a:srgbClr>
    </dgm:fillClrLst>
    <dgm:linClrLst meth="repeat">
      <a:srgbClr val="4472C4"/>
    </dgm:linClrLst>
    <dgm:effectClrLst/>
    <dgm:txLinClrLst/>
    <dgm:txFillClrLst meth="repeat">
      <a:sysClr val="windowText" lastClr="000000"/>
    </dgm:txFillClrLst>
    <dgm:txEffectClrLst/>
  </dgm:styleLbl>
  <dgm:styleLbl name="parChTrans1D4">
    <dgm:fillClrLst meth="repeat">
      <a:srgbClr val="70AD47">
        <a:tint val="50000"/>
      </a:srgbClr>
    </dgm:fillClrLst>
    <dgm:linClrLst meth="repeat">
      <a:srgbClr val="70AD47"/>
    </dgm:linClrLst>
    <dgm:effectClrLst/>
    <dgm:txLinClrLst/>
    <dgm:txFillClrLst meth="repeat">
      <a:sysClr val="windowText" lastClr="000000"/>
    </dgm:txFillClrLst>
    <dgm:txEffectClrLst/>
  </dgm:styleLbl>
  <dgm:styleLbl name="parChTrans2D1">
    <dgm:fillClrLst meth="repeat">
      <a:srgbClr val="ED7D31"/>
    </dgm:fillClrLst>
    <dgm:linClrLst meth="repeat">
      <a:sysClr val="window" lastClr="FFFFFF"/>
    </dgm:linClrLst>
    <dgm:effectClrLst/>
    <dgm:txLinClrLst/>
    <dgm:txFillClrLst meth="repeat">
      <a:sysClr val="window" lastClr="FFFFFF"/>
    </dgm:txFillClrLst>
    <dgm:txEffectClrLst/>
  </dgm:styleLbl>
  <dgm:styleLbl name="parChTrans2D2">
    <dgm:fillClrLst meth="repeat">
      <a:srgbClr val="A5A5A5"/>
    </dgm:fillClrLst>
    <dgm:linClrLst meth="repeat">
      <a:sysClr val="window" lastClr="FFFFFF"/>
    </dgm:linClrLst>
    <dgm:effectClrLst/>
    <dgm:txLinClrLst/>
    <dgm:txFillClrLst/>
    <dgm:txEffectClrLst/>
  </dgm:styleLbl>
  <dgm:styleLbl name="parChTrans2D3">
    <dgm:fillClrLst meth="repeat">
      <a:srgbClr val="FFC000"/>
    </dgm:fillClrLst>
    <dgm:linClrLst meth="repeat">
      <a:sysClr val="window" lastClr="FFFFFF"/>
    </dgm:linClrLst>
    <dgm:effectClrLst/>
    <dgm:txLinClrLst/>
    <dgm:txFillClrLst/>
    <dgm:txEffectClrLst/>
  </dgm:styleLbl>
  <dgm:styleLbl name="parChTrans2D4">
    <dgm:fillClrLst meth="repeat">
      <a:srgbClr val="4472C4"/>
    </dgm:fillClrLst>
    <dgm:linClrLst meth="repeat">
      <a:sysClr val="window" lastClr="FFFFFF"/>
    </dgm:linClrLst>
    <dgm:effectClrLst/>
    <dgm:txLinClrLst/>
    <dgm:txFillClrLst meth="repeat">
      <a:sysClr val="window" lastClr="FFFFFF"/>
    </dgm:txFillClrLst>
    <dgm:txEffectClrLst/>
  </dgm:styleLbl>
  <dgm:styleLbl name="revTx">
    <dgm:fillClrLst meth="repeat">
      <a:sysClr val="window" lastClr="FFFFFF">
        <a:alpha val="0"/>
      </a:sysClr>
    </dgm:fillClrLst>
    <dgm:linClrLst meth="repeat">
      <a:sysClr val="windowText" lastClr="000000">
        <a:alpha val="0"/>
      </a:sysClr>
    </dgm:linClrLst>
    <dgm:effectClrLst/>
    <dgm:txLinClrLst/>
    <dgm:txFillClrLst meth="repeat">
      <a:sysClr val="windowText" lastClr="000000"/>
    </dgm:txFillClrLst>
    <dgm:txEffectClrLst/>
  </dgm:styleLbl>
  <dgm:styleLbl name="sibTrans1D1">
    <dgm:fillClrLst/>
    <dgm:linClrLst>
      <a:srgbClr val="A5A5A5"/>
      <a:srgbClr val="FFC000"/>
    </dgm:linClrLst>
    <dgm:effectClrLst/>
    <dgm:txLinClrLst/>
    <dgm:txFillClrLst meth="repeat">
      <a:sysClr val="windowText" lastClr="000000"/>
    </dgm:txFillClrLst>
    <dgm:txEffectClrLst/>
  </dgm:styleLbl>
  <dgm:styleLbl name="sibTrans2D1">
    <dgm:fillClrLst>
      <a:srgbClr val="A5A5A5"/>
      <a:srgbClr val="FFC000"/>
    </dgm:fillClrLst>
    <dgm:linClrLst meth="repeat">
      <a:sysClr val="window" lastClr="FFFFFF"/>
    </dgm:linClrLst>
    <dgm:effectClrLst/>
    <dgm:txLinClrLst/>
    <dgm:txFillClrLst/>
    <dgm:txEffectClrLst/>
  </dgm:styleLbl>
  <dgm:styleLbl name="solidAlignAcc1">
    <dgm:fillClrLst meth="repeat">
      <a:sysClr val="window" lastClr="FFFFFF"/>
    </dgm:fillClrLst>
    <dgm:linClrLst>
      <a:srgbClr val="A5A5A5"/>
      <a:srgbClr val="FFC000"/>
    </dgm:linClrLst>
    <dgm:effectClrLst/>
    <dgm:txLinClrLst/>
    <dgm:txFillClrLst meth="repeat">
      <a:sysClr val="windowText" lastClr="000000"/>
    </dgm:txFillClrLst>
    <dgm:txEffectClrLst/>
  </dgm:styleLbl>
  <dgm:styleLbl name="solidBgAcc1">
    <dgm:fillClrLst meth="repeat">
      <a:sysClr val="window" lastClr="FFFFFF"/>
    </dgm:fillClrLst>
    <dgm:linClrLst>
      <a:srgbClr val="A5A5A5"/>
      <a:srgbClr val="FFC000"/>
    </dgm:linClrLst>
    <dgm:effectClrLst/>
    <dgm:txLinClrLst/>
    <dgm:txFillClrLst meth="repeat">
      <a:sysClr val="windowText" lastClr="000000"/>
    </dgm:txFillClrLst>
    <dgm:txEffectClrLst/>
  </dgm:styleLbl>
  <dgm:styleLbl name="solidFgAcc1">
    <dgm:fillClrLst meth="repeat">
      <a:sysClr val="window" lastClr="FFFFFF"/>
    </dgm:fillClrLst>
    <dgm:linClrLst>
      <a:srgbClr val="A5A5A5"/>
      <a:srgbClr val="FFC000"/>
    </dgm:linClrLst>
    <dgm:effectClrLst/>
    <dgm:txLinClrLst/>
    <dgm:txFillClrLst meth="repeat">
      <a:sysClr val="windowText" lastClr="000000"/>
    </dgm:txFillClrLst>
    <dgm:txEffectClrLst/>
  </dgm:styleLbl>
  <dgm:styleLbl name="trAlignAcc1">
    <dgm:fillClrLst meth="repeat">
      <a:sysClr val="window" lastClr="FFFFFF">
        <a:alpha val="40000"/>
      </a:sysClr>
    </dgm:fillClrLst>
    <dgm:linClrLst meth="repeat">
      <a:srgbClr val="ED7D31"/>
    </dgm:linClrLst>
    <dgm:effectClrLst/>
    <dgm:txLinClrLst/>
    <dgm:txFillClrLst meth="repeat">
      <a:sysClr val="windowText" lastClr="000000"/>
    </dgm:txFillClrLst>
    <dgm:txEffectClrLst/>
  </dgm:styleLbl>
  <dgm:styleLbl name="trBgShp">
    <dgm:fillClrLst meth="repeat">
      <a:srgbClr val="ED7D31">
        <a:tint val="50000"/>
        <a:alpha val="40000"/>
      </a:srgbClr>
    </dgm:fillClrLst>
    <dgm:linClrLst meth="repeat">
      <a:srgbClr val="A5A5A5"/>
    </dgm:linClrLst>
    <dgm:effectClrLst/>
    <dgm:txLinClrLst/>
    <dgm:txFillClrLst meth="repeat">
      <a:sysClr val="window" lastClr="FFFFFF"/>
    </dgm:txFillClrLst>
    <dgm:txEffectClrLst/>
  </dgm:styleLbl>
  <dgm:styleLbl name="vennNode1">
    <dgm:fillClrLst>
      <a:srgbClr val="A5A5A5">
        <a:alpha val="50000"/>
      </a:srgbClr>
      <a:srgbClr val="FFC000">
        <a:alpha val="50000"/>
      </a:srgbClr>
    </dgm:fillClrLst>
    <dgm:linClrLst meth="repeat">
      <a:sysClr val="window" lastClr="FFFFFF"/>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C40F0AE8-300C-42C5-BEE2-0909F046E4A7}" type="doc">
      <dgm:prSet loTypeId="urn:microsoft.com/office/officeart/2005/8/layout/hList1" loCatId="list" qsTypeId="urn:microsoft.com/office/officeart/2005/8/quickstyle/simple4" qsCatId="simple" csTypeId="urn:microsoft.com/office/officeart/2005/8/colors/colorful3" csCatId="colorful" phldr="1"/>
      <dgm:spPr/>
      <dgm:t>
        <a:bodyPr/>
        <a:lstStyle/>
        <a:p>
          <a:endParaRPr lang="zh-CN" altLang="en-US"/>
        </a:p>
      </dgm:t>
    </dgm:pt>
    <dgm:pt modelId="{3B9C2285-D0D9-4C45-97F3-EDF1D3ED5701}">
      <dgm:prSet custT="1"/>
      <dgm:spPr/>
      <dgm:t>
        <a:bodyPr/>
        <a:lstStyle/>
        <a:p>
          <a:r>
            <a:rPr lang="zh-CN" altLang="en-US" sz="2400" dirty="0"/>
            <a:t>了解</a:t>
          </a:r>
        </a:p>
      </dgm:t>
    </dgm:pt>
    <dgm:pt modelId="{143390B6-1431-441F-98D9-EE1A197BCB3B}" cxnId="{C27825F9-917D-4953-9A0F-EAADDF51EB55}" type="parTrans">
      <dgm:prSet/>
      <dgm:spPr/>
      <dgm:t>
        <a:bodyPr/>
        <a:lstStyle/>
        <a:p>
          <a:endParaRPr lang="zh-CN" altLang="en-US" sz="1600"/>
        </a:p>
      </dgm:t>
    </dgm:pt>
    <dgm:pt modelId="{FD887F05-3C1F-4813-B022-DF118E4BC9A4}" cxnId="{C27825F9-917D-4953-9A0F-EAADDF51EB55}" type="sibTrans">
      <dgm:prSet/>
      <dgm:spPr/>
      <dgm:t>
        <a:bodyPr/>
        <a:lstStyle/>
        <a:p>
          <a:endParaRPr lang="zh-CN" altLang="en-US" sz="1600"/>
        </a:p>
      </dgm:t>
    </dgm:pt>
    <dgm:pt modelId="{AF65D824-641C-4DFA-A022-13B9845C3ACB}">
      <dgm:prSet phldr="0" custT="1"/>
      <dgm:spPr/>
      <dgm:t>
        <a:bodyPr vert="horz" wrap="square"/>
        <a:p>
          <a:pPr>
            <a:lnSpc>
              <a:spcPct val="100000"/>
            </a:lnSpc>
            <a:spcBef>
              <a:spcPct val="0"/>
            </a:spcBef>
            <a:spcAft>
              <a:spcPct val="15000"/>
            </a:spcAft>
          </a:pPr>
          <a:r>
            <a:rPr lang="zh-CN" altLang="en-US" sz="2300" b="0" dirty="0">
              <a:latin typeface="宋体" panose="02010600030101010101" pitchFamily="2" charset="-122"/>
              <a:ea typeface="宋体" panose="02010600030101010101" pitchFamily="2" charset="-122"/>
            </a:rPr>
            <a:t>机器学习与数据科学的区别与联系</a:t>
          </a:r>
          <a:r>
            <a:rPr lang="zh-CN" altLang="en-US" sz="2300" dirty="0"/>
            <a:t/>
          </a:r>
          <a:endParaRPr lang="zh-CN" altLang="en-US" sz="2300" dirty="0"/>
        </a:p>
      </dgm:t>
    </dgm:pt>
    <dgm:pt modelId="{1B34809F-2E35-451A-A7B1-888DEECC4F24}" cxnId="{E0314A81-5809-410C-BFCC-17589E6046BA}" type="parTrans">
      <dgm:prSet/>
      <dgm:spPr/>
      <dgm:t>
        <a:bodyPr/>
        <a:lstStyle/>
        <a:p>
          <a:endParaRPr lang="zh-CN" altLang="en-US" sz="1600"/>
        </a:p>
      </dgm:t>
    </dgm:pt>
    <dgm:pt modelId="{B5C8F10A-757B-45DA-8E8D-E9A6B732C462}" cxnId="{E0314A81-5809-410C-BFCC-17589E6046BA}" type="sibTrans">
      <dgm:prSet/>
      <dgm:spPr/>
      <dgm:t>
        <a:bodyPr/>
        <a:lstStyle/>
        <a:p>
          <a:endParaRPr lang="zh-CN" altLang="en-US" sz="1600"/>
        </a:p>
      </dgm:t>
    </dgm:pt>
    <dgm:pt modelId="{DE535281-3754-4CEC-905D-CAB0ADB0A608}">
      <dgm:prSet phldr="0" custT="1"/>
      <dgm:spPr/>
      <dgm:t>
        <a:bodyPr vert="horz" wrap="square"/>
        <a:p>
          <a:pPr>
            <a:lnSpc>
              <a:spcPct val="100000"/>
            </a:lnSpc>
            <a:spcBef>
              <a:spcPct val="0"/>
            </a:spcBef>
            <a:spcAft>
              <a:spcPct val="15000"/>
            </a:spcAft>
          </a:pPr>
          <a:r>
            <a:rPr lang="zh-CN" altLang="en-US" sz="2300" b="0" dirty="0">
              <a:latin typeface="宋体" panose="02010600030101010101" pitchFamily="2" charset="-122"/>
              <a:ea typeface="宋体" panose="02010600030101010101" pitchFamily="2" charset="-122"/>
            </a:rPr>
            <a:t>大数据环境下机器学习面临的主要挑战</a:t>
          </a:r>
          <a:r>
            <a:rPr lang="zh-CN" altLang="en-US" sz="2300" dirty="0"/>
            <a:t/>
          </a:r>
          <a:endParaRPr lang="zh-CN" altLang="en-US" sz="2300" dirty="0"/>
        </a:p>
      </dgm:t>
    </dgm:pt>
    <dgm:pt modelId="{140F4D93-86EF-4E92-ACA2-3EF3F3BC2681}" cxnId="{F46727E5-1721-4990-AE04-F5181B1B3FD3}" type="parTrans">
      <dgm:prSet/>
      <dgm:spPr/>
    </dgm:pt>
    <dgm:pt modelId="{E8F03958-6729-457C-8215-F5D7B29D36CD}" cxnId="{F46727E5-1721-4990-AE04-F5181B1B3FD3}" type="sibTrans">
      <dgm:prSet/>
      <dgm:spPr/>
    </dgm:pt>
    <dgm:pt modelId="{AF4DD675-A558-4492-8B92-A2014CBF6E9F}">
      <dgm:prSet custT="1"/>
      <dgm:spPr/>
      <dgm:t>
        <a:bodyPr/>
        <a:lstStyle/>
        <a:p>
          <a:r>
            <a:rPr lang="zh-CN" altLang="en-US" sz="2400" dirty="0"/>
            <a:t>理解</a:t>
          </a:r>
        </a:p>
      </dgm:t>
    </dgm:pt>
    <dgm:pt modelId="{3594881F-04C7-42AD-87C2-F1208C352612}" cxnId="{A7BD667C-5D81-4DBF-9316-1E136F438F36}" type="parTrans">
      <dgm:prSet/>
      <dgm:spPr/>
      <dgm:t>
        <a:bodyPr/>
        <a:lstStyle/>
        <a:p>
          <a:endParaRPr lang="zh-CN" altLang="en-US" sz="1600"/>
        </a:p>
      </dgm:t>
    </dgm:pt>
    <dgm:pt modelId="{77BCD0E9-AE55-4155-B2F3-A5A51EA603C6}" cxnId="{A7BD667C-5D81-4DBF-9316-1E136F438F36}" type="sibTrans">
      <dgm:prSet/>
      <dgm:spPr/>
      <dgm:t>
        <a:bodyPr/>
        <a:lstStyle/>
        <a:p>
          <a:endParaRPr lang="zh-CN" altLang="en-US" sz="1600"/>
        </a:p>
      </dgm:t>
    </dgm:pt>
    <dgm:pt modelId="{0E4F97C5-666D-4C89-A9CF-3E34F65DE58E}">
      <dgm:prSet phldr="0" custT="1"/>
      <dgm:spPr/>
      <dgm:t>
        <a:bodyPr vert="horz" wrap="square"/>
        <a:p>
          <a:pPr>
            <a:lnSpc>
              <a:spcPct val="100000"/>
            </a:lnSpc>
            <a:spcBef>
              <a:spcPct val="0"/>
            </a:spcBef>
            <a:spcAft>
              <a:spcPct val="15000"/>
            </a:spcAft>
          </a:pPr>
          <a:r>
            <a:rPr lang="zh-CN" altLang="en-US" sz="2300" b="0" dirty="0">
              <a:latin typeface="宋体" panose="02010600030101010101" pitchFamily="2" charset="-122"/>
              <a:ea typeface="宋体" panose="02010600030101010101" pitchFamily="2" charset="-122"/>
            </a:rPr>
            <a:t>数据科学中应用机器学习的基本步骤</a:t>
          </a:r>
          <a:r>
            <a:rPr lang="zh-CN" altLang="en-US" sz="2300" dirty="0"/>
            <a:t/>
          </a:r>
          <a:endParaRPr lang="zh-CN" altLang="en-US" sz="2300" dirty="0"/>
        </a:p>
      </dgm:t>
    </dgm:pt>
    <dgm:pt modelId="{0C0AE3A8-73F3-47A6-B4DF-C98AD1D5EE36}" cxnId="{52099C3C-6612-4EFA-A48B-B6BA35CD6EC9}" type="parTrans">
      <dgm:prSet/>
      <dgm:spPr/>
      <dgm:t>
        <a:bodyPr/>
        <a:lstStyle/>
        <a:p>
          <a:endParaRPr lang="zh-CN" altLang="en-US" sz="1600"/>
        </a:p>
      </dgm:t>
    </dgm:pt>
    <dgm:pt modelId="{BDA597E8-3463-423D-955A-25AE1866C2E8}" cxnId="{52099C3C-6612-4EFA-A48B-B6BA35CD6EC9}" type="sibTrans">
      <dgm:prSet/>
      <dgm:spPr/>
      <dgm:t>
        <a:bodyPr/>
        <a:lstStyle/>
        <a:p>
          <a:endParaRPr lang="zh-CN" altLang="en-US" sz="1600"/>
        </a:p>
      </dgm:t>
    </dgm:pt>
    <dgm:pt modelId="{BEC48422-4C61-405C-A88C-10D9A13865C5}">
      <dgm:prSet phldr="0" custT="1"/>
      <dgm:spPr/>
      <dgm:t>
        <a:bodyPr vert="horz" wrap="square"/>
        <a:p>
          <a:pPr>
            <a:lnSpc>
              <a:spcPct val="100000"/>
            </a:lnSpc>
            <a:spcBef>
              <a:spcPct val="0"/>
            </a:spcBef>
            <a:spcAft>
              <a:spcPct val="15000"/>
            </a:spcAft>
          </a:pPr>
          <a:r>
            <a:rPr lang="zh-CN" altLang="en-US" sz="2300" b="0" dirty="0">
              <a:latin typeface="宋体" panose="02010600030101010101" pitchFamily="2" charset="-122"/>
              <a:ea typeface="宋体" panose="02010600030101010101" pitchFamily="2" charset="-122"/>
            </a:rPr>
            <a:t>算法的类型及选择方法</a:t>
          </a:r>
          <a:r>
            <a:rPr lang="zh-CN" altLang="en-US" sz="2300" dirty="0"/>
            <a:t/>
          </a:r>
          <a:endParaRPr lang="zh-CN" altLang="en-US" sz="2300" dirty="0"/>
        </a:p>
      </dgm:t>
    </dgm:pt>
    <dgm:pt modelId="{0A2FA080-C0B1-43A0-9C84-2698934AFDB3}" cxnId="{1E7C2D5B-A0CD-4377-B4D1-3BD3A4A5A44A}" type="parTrans">
      <dgm:prSet/>
      <dgm:spPr/>
    </dgm:pt>
    <dgm:pt modelId="{592105AF-A3C8-4061-B4F9-AD2184BAF65C}" cxnId="{1E7C2D5B-A0CD-4377-B4D1-3BD3A4A5A44A}" type="sibTrans">
      <dgm:prSet/>
      <dgm:spPr/>
    </dgm:pt>
    <dgm:pt modelId="{6458865E-680E-4C70-B6BE-74D00A20852D}">
      <dgm:prSet custT="1"/>
      <dgm:spPr/>
      <dgm:t>
        <a:bodyPr/>
        <a:lstStyle/>
        <a:p>
          <a:r>
            <a:rPr lang="zh-CN" altLang="en-US" sz="2400" dirty="0"/>
            <a:t>掌握</a:t>
          </a:r>
        </a:p>
      </dgm:t>
    </dgm:pt>
    <dgm:pt modelId="{8AB38016-4480-4789-8792-B07E106EF446}" cxnId="{68042A27-B43E-4CD9-A099-365778851EE7}" type="parTrans">
      <dgm:prSet/>
      <dgm:spPr/>
      <dgm:t>
        <a:bodyPr/>
        <a:lstStyle/>
        <a:p>
          <a:endParaRPr lang="zh-CN" altLang="en-US" sz="1600"/>
        </a:p>
      </dgm:t>
    </dgm:pt>
    <dgm:pt modelId="{016632E6-D71A-4C9D-A531-78EA169242CE}" cxnId="{68042A27-B43E-4CD9-A099-365778851EE7}" type="sibTrans">
      <dgm:prSet/>
      <dgm:spPr/>
      <dgm:t>
        <a:bodyPr/>
        <a:lstStyle/>
        <a:p>
          <a:endParaRPr lang="zh-CN" altLang="en-US" sz="1600"/>
        </a:p>
      </dgm:t>
    </dgm:pt>
    <dgm:pt modelId="{5DA2F494-2359-4C78-9309-9C8D776A1562}">
      <dgm:prSet phldr="0" custT="1"/>
      <dgm:spPr/>
      <dgm:t>
        <a:bodyPr vert="horz" wrap="square"/>
        <a:p>
          <a:pPr>
            <a:lnSpc>
              <a:spcPct val="100000"/>
            </a:lnSpc>
            <a:spcBef>
              <a:spcPct val="0"/>
            </a:spcBef>
            <a:spcAft>
              <a:spcPct val="15000"/>
            </a:spcAft>
          </a:pPr>
          <a:r>
            <a:rPr lang="zh-CN" altLang="en-US" sz="2300" b="0" dirty="0">
              <a:latin typeface="宋体" panose="02010600030101010101" pitchFamily="2" charset="-122"/>
              <a:ea typeface="宋体" panose="02010600030101010101" pitchFamily="2" charset="-122"/>
            </a:rPr>
            <a:t>面向机器学习的数据划分及准备方法</a:t>
          </a:r>
          <a:r>
            <a:rPr lang="zh-CN" altLang="en-US" sz="2300" dirty="0"/>
            <a:t/>
          </a:r>
          <a:endParaRPr lang="zh-CN" altLang="en-US" sz="2300" dirty="0"/>
        </a:p>
      </dgm:t>
    </dgm:pt>
    <dgm:pt modelId="{CB5B4ACA-0F9F-499C-8A56-8B570BB9FFB6}" cxnId="{F2BDC639-5BCE-43F2-AF12-75739261DF79}" type="parTrans">
      <dgm:prSet/>
      <dgm:spPr/>
      <dgm:t>
        <a:bodyPr/>
        <a:lstStyle/>
        <a:p>
          <a:endParaRPr lang="zh-CN" altLang="en-US" sz="1600"/>
        </a:p>
      </dgm:t>
    </dgm:pt>
    <dgm:pt modelId="{3CE66B17-12D7-40FA-B0B8-75D7E21E03CD}" cxnId="{F2BDC639-5BCE-43F2-AF12-75739261DF79}" type="sibTrans">
      <dgm:prSet/>
      <dgm:spPr/>
      <dgm:t>
        <a:bodyPr/>
        <a:lstStyle/>
        <a:p>
          <a:endParaRPr lang="zh-CN" altLang="en-US" sz="1600"/>
        </a:p>
      </dgm:t>
    </dgm:pt>
    <dgm:pt modelId="{650B6AFF-9E4B-468B-8E7C-729FBF52E153}">
      <dgm:prSet phldr="0" custT="1"/>
      <dgm:spPr/>
      <dgm:t>
        <a:bodyPr vert="horz" wrap="square"/>
        <a:p>
          <a:pPr>
            <a:lnSpc>
              <a:spcPct val="100000"/>
            </a:lnSpc>
            <a:spcBef>
              <a:spcPct val="0"/>
            </a:spcBef>
            <a:spcAft>
              <a:spcPct val="15000"/>
            </a:spcAft>
          </a:pPr>
          <a:r>
            <a:rPr lang="zh-CN" altLang="en-US" sz="2300" b="0" dirty="0">
              <a:latin typeface="宋体" panose="02010600030101010101" pitchFamily="2" charset="-122"/>
              <a:ea typeface="宋体" panose="02010600030101010101" pitchFamily="2" charset="-122"/>
            </a:rPr>
            <a:t>机器学习中对模型的评估方法</a:t>
          </a:r>
          <a:r>
            <a:rPr lang="zh-CN" altLang="en-US" sz="2300" dirty="0"/>
            <a:t/>
          </a:r>
          <a:endParaRPr lang="zh-CN" altLang="en-US" sz="2300" dirty="0"/>
        </a:p>
      </dgm:t>
    </dgm:pt>
    <dgm:pt modelId="{C10BAA9B-DB2D-41FC-B03A-9E0C2354904E}" cxnId="{4DCFC870-BBC2-4259-8ECC-340B49CCAEBF}" type="parTrans">
      <dgm:prSet/>
      <dgm:spPr/>
    </dgm:pt>
    <dgm:pt modelId="{CCFC7384-652F-40A3-A14B-7ABE227F72EC}" cxnId="{4DCFC870-BBC2-4259-8ECC-340B49CCAEBF}" type="sibTrans">
      <dgm:prSet/>
      <dgm:spPr/>
    </dgm:pt>
    <dgm:pt modelId="{6F87720B-812F-49EB-AC4F-51D797F57759}">
      <dgm:prSet custT="1"/>
      <dgm:spPr/>
      <dgm:t>
        <a:bodyPr/>
        <a:lstStyle/>
        <a:p>
          <a:r>
            <a:rPr lang="zh-CN" altLang="en-US" sz="2400" dirty="0"/>
            <a:t>熟练掌握</a:t>
          </a:r>
        </a:p>
      </dgm:t>
    </dgm:pt>
    <dgm:pt modelId="{AD1B60F8-DCD8-479A-B428-9213A52778F5}" cxnId="{B793F81C-294C-4627-8E3A-7C81EFA1A4DE}" type="parTrans">
      <dgm:prSet/>
      <dgm:spPr/>
      <dgm:t>
        <a:bodyPr/>
        <a:lstStyle/>
        <a:p>
          <a:endParaRPr lang="zh-CN" altLang="en-US" sz="1600"/>
        </a:p>
      </dgm:t>
    </dgm:pt>
    <dgm:pt modelId="{D1F653DC-79ED-4D4A-8EEF-3E24061B8C78}" cxnId="{B793F81C-294C-4627-8E3A-7C81EFA1A4DE}" type="sibTrans">
      <dgm:prSet/>
      <dgm:spPr/>
      <dgm:t>
        <a:bodyPr/>
        <a:lstStyle/>
        <a:p>
          <a:endParaRPr lang="zh-CN" altLang="en-US" sz="1600"/>
        </a:p>
      </dgm:t>
    </dgm:pt>
    <dgm:pt modelId="{B46D2873-447B-4F9F-B8ED-632757854703}">
      <dgm:prSet phldr="0" custT="1"/>
      <dgm:spPr/>
      <dgm:t>
        <a:bodyPr vert="horz" wrap="square"/>
        <a:p>
          <a:pPr>
            <a:lnSpc>
              <a:spcPct val="100000"/>
            </a:lnSpc>
            <a:spcBef>
              <a:spcPct val="0"/>
            </a:spcBef>
            <a:spcAft>
              <a:spcPct val="15000"/>
            </a:spcAft>
          </a:pPr>
          <a:r>
            <a:rPr lang="zh-CN" altLang="en-US" sz="2300" b="0" dirty="0">
              <a:latin typeface="宋体" panose="02010600030101010101" pitchFamily="2" charset="-122"/>
              <a:ea typeface="宋体" panose="02010600030101010101" pitchFamily="2" charset="-122"/>
            </a:rPr>
            <a:t>基于 </a:t>
          </a:r>
          <a:r>
            <a:rPr lang="en-US" altLang="zh-CN" sz="2300" b="0" dirty="0">
              <a:latin typeface="宋体" panose="02010600030101010101" pitchFamily="2" charset="-122"/>
              <a:ea typeface="宋体" panose="02010600030101010101" pitchFamily="2" charset="-122"/>
            </a:rPr>
            <a:t>Python </a:t>
          </a:r>
          <a:r>
            <a:rPr lang="zh-CN" altLang="en-US" sz="2300" b="0" dirty="0">
              <a:latin typeface="宋体" panose="02010600030101010101" pitchFamily="2" charset="-122"/>
              <a:ea typeface="宋体" panose="02010600030101010101" pitchFamily="2" charset="-122"/>
            </a:rPr>
            <a:t>的机器学习编程实践</a:t>
          </a:r>
          <a:r>
            <a:rPr lang="zh-CN" altLang="en-US" sz="2300" dirty="0"/>
            <a:t/>
          </a:r>
          <a:endParaRPr lang="zh-CN" altLang="en-US" sz="2300" dirty="0"/>
        </a:p>
      </dgm:t>
    </dgm:pt>
    <dgm:pt modelId="{4F69FDEE-E7CA-41AB-B18C-0A2EAC131E76}" cxnId="{D64FE6E9-820E-4A5F-86FB-E0ADF3137CF9}" type="parTrans">
      <dgm:prSet/>
      <dgm:spPr/>
      <dgm:t>
        <a:bodyPr/>
        <a:lstStyle/>
        <a:p>
          <a:endParaRPr lang="zh-CN" altLang="en-US" sz="1600"/>
        </a:p>
      </dgm:t>
    </dgm:pt>
    <dgm:pt modelId="{E5B1416F-3D5B-4E6F-A9E1-0A0E5C7316B4}" cxnId="{D64FE6E9-820E-4A5F-86FB-E0ADF3137CF9}" type="sibTrans">
      <dgm:prSet/>
      <dgm:spPr/>
      <dgm:t>
        <a:bodyPr/>
        <a:lstStyle/>
        <a:p>
          <a:endParaRPr lang="zh-CN" altLang="en-US" sz="1600"/>
        </a:p>
      </dgm:t>
    </dgm:pt>
    <dgm:pt modelId="{72A9F2D9-8DF3-4ACA-91C2-FE8E1399915A}" type="pres">
      <dgm:prSet presAssocID="{C40F0AE8-300C-42C5-BEE2-0909F046E4A7}" presName="Name0" presStyleCnt="0">
        <dgm:presLayoutVars>
          <dgm:dir/>
          <dgm:animLvl val="lvl"/>
          <dgm:resizeHandles val="exact"/>
        </dgm:presLayoutVars>
      </dgm:prSet>
      <dgm:spPr/>
    </dgm:pt>
    <dgm:pt modelId="{07A4F6D3-4BDB-4697-9102-0A2AB7C616EB}" type="pres">
      <dgm:prSet presAssocID="{3B9C2285-D0D9-4C45-97F3-EDF1D3ED5701}" presName="composite" presStyleCnt="0"/>
      <dgm:spPr/>
    </dgm:pt>
    <dgm:pt modelId="{2F99AB4D-618E-4A4C-8F32-CB5E2C90B6F9}" type="pres">
      <dgm:prSet presAssocID="{3B9C2285-D0D9-4C45-97F3-EDF1D3ED5701}" presName="parTx" presStyleLbl="alignNode1" presStyleIdx="0" presStyleCnt="4">
        <dgm:presLayoutVars>
          <dgm:chMax val="0"/>
          <dgm:chPref val="0"/>
          <dgm:bulletEnabled val="1"/>
        </dgm:presLayoutVars>
      </dgm:prSet>
      <dgm:spPr/>
    </dgm:pt>
    <dgm:pt modelId="{0B1C32C2-6528-408F-A1DC-F8F2C300674D}" type="pres">
      <dgm:prSet presAssocID="{3B9C2285-D0D9-4C45-97F3-EDF1D3ED5701}" presName="desTx" presStyleLbl="alignAccFollowNode1" presStyleIdx="0" presStyleCnt="4">
        <dgm:presLayoutVars>
          <dgm:bulletEnabled val="1"/>
        </dgm:presLayoutVars>
      </dgm:prSet>
      <dgm:spPr/>
    </dgm:pt>
    <dgm:pt modelId="{DBE8E073-6D4E-4593-A848-6EB0D6A4C521}" type="pres">
      <dgm:prSet presAssocID="{FD887F05-3C1F-4813-B022-DF118E4BC9A4}" presName="space" presStyleCnt="0"/>
      <dgm:spPr/>
    </dgm:pt>
    <dgm:pt modelId="{57D665EF-E9F0-43D1-8CD6-ACE60B81E860}" type="pres">
      <dgm:prSet presAssocID="{AF4DD675-A558-4492-8B92-A2014CBF6E9F}" presName="composite" presStyleCnt="0"/>
      <dgm:spPr/>
    </dgm:pt>
    <dgm:pt modelId="{7AD23FD0-5140-4991-90FA-52910E5246A1}" type="pres">
      <dgm:prSet presAssocID="{AF4DD675-A558-4492-8B92-A2014CBF6E9F}" presName="parTx" presStyleLbl="alignNode1" presStyleIdx="1" presStyleCnt="4">
        <dgm:presLayoutVars>
          <dgm:chMax val="0"/>
          <dgm:chPref val="0"/>
          <dgm:bulletEnabled val="1"/>
        </dgm:presLayoutVars>
      </dgm:prSet>
      <dgm:spPr/>
    </dgm:pt>
    <dgm:pt modelId="{C94008C4-848D-4B11-8FCD-024D8705554C}" type="pres">
      <dgm:prSet presAssocID="{AF4DD675-A558-4492-8B92-A2014CBF6E9F}" presName="desTx" presStyleLbl="alignAccFollowNode1" presStyleIdx="1" presStyleCnt="4">
        <dgm:presLayoutVars>
          <dgm:bulletEnabled val="1"/>
        </dgm:presLayoutVars>
      </dgm:prSet>
      <dgm:spPr/>
    </dgm:pt>
    <dgm:pt modelId="{0757C9A7-9BF5-4FFC-93E1-3D9AE8146354}" type="pres">
      <dgm:prSet presAssocID="{77BCD0E9-AE55-4155-B2F3-A5A51EA603C6}" presName="space" presStyleCnt="0"/>
      <dgm:spPr/>
    </dgm:pt>
    <dgm:pt modelId="{393F62C6-2D23-4AD9-B74C-83EF64828B8D}" type="pres">
      <dgm:prSet presAssocID="{6458865E-680E-4C70-B6BE-74D00A20852D}" presName="composite" presStyleCnt="0"/>
      <dgm:spPr/>
    </dgm:pt>
    <dgm:pt modelId="{D3D6532B-2B4B-4D90-8DD7-E4A0C1253D49}" type="pres">
      <dgm:prSet presAssocID="{6458865E-680E-4C70-B6BE-74D00A20852D}" presName="parTx" presStyleLbl="alignNode1" presStyleIdx="2" presStyleCnt="4">
        <dgm:presLayoutVars>
          <dgm:chMax val="0"/>
          <dgm:chPref val="0"/>
          <dgm:bulletEnabled val="1"/>
        </dgm:presLayoutVars>
      </dgm:prSet>
      <dgm:spPr/>
    </dgm:pt>
    <dgm:pt modelId="{F6982DEA-B834-4674-AD0E-434D56A482F8}" type="pres">
      <dgm:prSet presAssocID="{6458865E-680E-4C70-B6BE-74D00A20852D}" presName="desTx" presStyleLbl="alignAccFollowNode1" presStyleIdx="2" presStyleCnt="4">
        <dgm:presLayoutVars>
          <dgm:bulletEnabled val="1"/>
        </dgm:presLayoutVars>
      </dgm:prSet>
      <dgm:spPr/>
    </dgm:pt>
    <dgm:pt modelId="{7A96232D-1EEC-4970-9A9D-B6CC47C68F11}" type="pres">
      <dgm:prSet presAssocID="{016632E6-D71A-4C9D-A531-78EA169242CE}" presName="space" presStyleCnt="0"/>
      <dgm:spPr/>
    </dgm:pt>
    <dgm:pt modelId="{55AFF4EE-3F34-4B17-8725-09384D31C18B}" type="pres">
      <dgm:prSet presAssocID="{6F87720B-812F-49EB-AC4F-51D797F57759}" presName="composite" presStyleCnt="0"/>
      <dgm:spPr/>
    </dgm:pt>
    <dgm:pt modelId="{48BCE092-BDB2-4F83-B06C-9683606A668A}" type="pres">
      <dgm:prSet presAssocID="{6F87720B-812F-49EB-AC4F-51D797F57759}" presName="parTx" presStyleLbl="alignNode1" presStyleIdx="3" presStyleCnt="4">
        <dgm:presLayoutVars>
          <dgm:chMax val="0"/>
          <dgm:chPref val="0"/>
          <dgm:bulletEnabled val="1"/>
        </dgm:presLayoutVars>
      </dgm:prSet>
      <dgm:spPr/>
    </dgm:pt>
    <dgm:pt modelId="{B985A5A0-9D9D-4312-8F65-B76DEDFC97F0}" type="pres">
      <dgm:prSet presAssocID="{6F87720B-812F-49EB-AC4F-51D797F57759}" presName="desTx" presStyleLbl="alignAccFollowNode1" presStyleIdx="3" presStyleCnt="4">
        <dgm:presLayoutVars>
          <dgm:bulletEnabled val="1"/>
        </dgm:presLayoutVars>
      </dgm:prSet>
      <dgm:spPr/>
    </dgm:pt>
  </dgm:ptLst>
  <dgm:cxnLst>
    <dgm:cxn modelId="{C27825F9-917D-4953-9A0F-EAADDF51EB55}" srcId="{C40F0AE8-300C-42C5-BEE2-0909F046E4A7}" destId="{3B9C2285-D0D9-4C45-97F3-EDF1D3ED5701}" srcOrd="0" destOrd="0" parTransId="{143390B6-1431-441F-98D9-EE1A197BCB3B}" sibTransId="{FD887F05-3C1F-4813-B022-DF118E4BC9A4}"/>
    <dgm:cxn modelId="{E0314A81-5809-410C-BFCC-17589E6046BA}" srcId="{3B9C2285-D0D9-4C45-97F3-EDF1D3ED5701}" destId="{AF65D824-641C-4DFA-A022-13B9845C3ACB}" srcOrd="0" destOrd="0" parTransId="{1B34809F-2E35-451A-A7B1-888DEECC4F24}" sibTransId="{B5C8F10A-757B-45DA-8E8D-E9A6B732C462}"/>
    <dgm:cxn modelId="{F46727E5-1721-4990-AE04-F5181B1B3FD3}" srcId="{3B9C2285-D0D9-4C45-97F3-EDF1D3ED5701}" destId="{DE535281-3754-4CEC-905D-CAB0ADB0A608}" srcOrd="1" destOrd="0" parTransId="{140F4D93-86EF-4E92-ACA2-3EF3F3BC2681}" sibTransId="{E8F03958-6729-457C-8215-F5D7B29D36CD}"/>
    <dgm:cxn modelId="{A7BD667C-5D81-4DBF-9316-1E136F438F36}" srcId="{C40F0AE8-300C-42C5-BEE2-0909F046E4A7}" destId="{AF4DD675-A558-4492-8B92-A2014CBF6E9F}" srcOrd="1" destOrd="0" parTransId="{3594881F-04C7-42AD-87C2-F1208C352612}" sibTransId="{77BCD0E9-AE55-4155-B2F3-A5A51EA603C6}"/>
    <dgm:cxn modelId="{52099C3C-6612-4EFA-A48B-B6BA35CD6EC9}" srcId="{AF4DD675-A558-4492-8B92-A2014CBF6E9F}" destId="{0E4F97C5-666D-4C89-A9CF-3E34F65DE58E}" srcOrd="0" destOrd="1" parTransId="{0C0AE3A8-73F3-47A6-B4DF-C98AD1D5EE36}" sibTransId="{BDA597E8-3463-423D-955A-25AE1866C2E8}"/>
    <dgm:cxn modelId="{1E7C2D5B-A0CD-4377-B4D1-3BD3A4A5A44A}" srcId="{AF4DD675-A558-4492-8B92-A2014CBF6E9F}" destId="{BEC48422-4C61-405C-A88C-10D9A13865C5}" srcOrd="1" destOrd="1" parTransId="{0A2FA080-C0B1-43A0-9C84-2698934AFDB3}" sibTransId="{592105AF-A3C8-4061-B4F9-AD2184BAF65C}"/>
    <dgm:cxn modelId="{68042A27-B43E-4CD9-A099-365778851EE7}" srcId="{C40F0AE8-300C-42C5-BEE2-0909F046E4A7}" destId="{6458865E-680E-4C70-B6BE-74D00A20852D}" srcOrd="2" destOrd="0" parTransId="{8AB38016-4480-4789-8792-B07E106EF446}" sibTransId="{016632E6-D71A-4C9D-A531-78EA169242CE}"/>
    <dgm:cxn modelId="{F2BDC639-5BCE-43F2-AF12-75739261DF79}" srcId="{6458865E-680E-4C70-B6BE-74D00A20852D}" destId="{5DA2F494-2359-4C78-9309-9C8D776A1562}" srcOrd="0" destOrd="2" parTransId="{CB5B4ACA-0F9F-499C-8A56-8B570BB9FFB6}" sibTransId="{3CE66B17-12D7-40FA-B0B8-75D7E21E03CD}"/>
    <dgm:cxn modelId="{4DCFC870-BBC2-4259-8ECC-340B49CCAEBF}" srcId="{6458865E-680E-4C70-B6BE-74D00A20852D}" destId="{650B6AFF-9E4B-468B-8E7C-729FBF52E153}" srcOrd="1" destOrd="2" parTransId="{C10BAA9B-DB2D-41FC-B03A-9E0C2354904E}" sibTransId="{CCFC7384-652F-40A3-A14B-7ABE227F72EC}"/>
    <dgm:cxn modelId="{B793F81C-294C-4627-8E3A-7C81EFA1A4DE}" srcId="{C40F0AE8-300C-42C5-BEE2-0909F046E4A7}" destId="{6F87720B-812F-49EB-AC4F-51D797F57759}" srcOrd="3" destOrd="0" parTransId="{AD1B60F8-DCD8-479A-B428-9213A52778F5}" sibTransId="{D1F653DC-79ED-4D4A-8EEF-3E24061B8C78}"/>
    <dgm:cxn modelId="{D64FE6E9-820E-4A5F-86FB-E0ADF3137CF9}" srcId="{6F87720B-812F-49EB-AC4F-51D797F57759}" destId="{B46D2873-447B-4F9F-B8ED-632757854703}" srcOrd="0" destOrd="3" parTransId="{4F69FDEE-E7CA-41AB-B18C-0A2EAC131E76}" sibTransId="{E5B1416F-3D5B-4E6F-A9E1-0A0E5C7316B4}"/>
    <dgm:cxn modelId="{F702279C-9D32-4204-8864-748A98DCF63B}" type="presOf" srcId="{C40F0AE8-300C-42C5-BEE2-0909F046E4A7}" destId="{72A9F2D9-8DF3-4ACA-91C2-FE8E1399915A}" srcOrd="0" destOrd="0" presId="urn:microsoft.com/office/officeart/2005/8/layout/hList1"/>
    <dgm:cxn modelId="{8433E878-61E8-4E65-945F-B5E611CC989B}" type="presParOf" srcId="{72A9F2D9-8DF3-4ACA-91C2-FE8E1399915A}" destId="{07A4F6D3-4BDB-4697-9102-0A2AB7C616EB}" srcOrd="0" destOrd="0" presId="urn:microsoft.com/office/officeart/2005/8/layout/hList1"/>
    <dgm:cxn modelId="{336CDEC5-1733-49ED-8A02-B70DF4BC90ED}" type="presParOf" srcId="{07A4F6D3-4BDB-4697-9102-0A2AB7C616EB}" destId="{2F99AB4D-618E-4A4C-8F32-CB5E2C90B6F9}" srcOrd="0" destOrd="0" presId="urn:microsoft.com/office/officeart/2005/8/layout/hList1"/>
    <dgm:cxn modelId="{41F6E3CA-C65F-470B-8E2F-FC9765CD1DBE}" type="presOf" srcId="{3B9C2285-D0D9-4C45-97F3-EDF1D3ED5701}" destId="{2F99AB4D-618E-4A4C-8F32-CB5E2C90B6F9}" srcOrd="0" destOrd="0" presId="urn:microsoft.com/office/officeart/2005/8/layout/hList1"/>
    <dgm:cxn modelId="{0158FF39-C121-4172-93C5-1B137D87251B}" type="presParOf" srcId="{07A4F6D3-4BDB-4697-9102-0A2AB7C616EB}" destId="{0B1C32C2-6528-408F-A1DC-F8F2C300674D}" srcOrd="1" destOrd="0" presId="urn:microsoft.com/office/officeart/2005/8/layout/hList1"/>
    <dgm:cxn modelId="{BB29BF22-8D83-4B78-AA0C-2979577CE090}" type="presOf" srcId="{AF65D824-641C-4DFA-A022-13B9845C3ACB}" destId="{0B1C32C2-6528-408F-A1DC-F8F2C300674D}" srcOrd="0" destOrd="0" presId="urn:microsoft.com/office/officeart/2005/8/layout/hList1"/>
    <dgm:cxn modelId="{CE9B5A49-C791-40C1-89D5-1EAFE668ED48}" type="presOf" srcId="{DE535281-3754-4CEC-905D-CAB0ADB0A608}" destId="{0B1C32C2-6528-408F-A1DC-F8F2C300674D}" srcOrd="0" destOrd="1" presId="urn:microsoft.com/office/officeart/2005/8/layout/hList1"/>
    <dgm:cxn modelId="{65A8043F-6BDF-48BB-B897-C3D550C791C8}" type="presParOf" srcId="{72A9F2D9-8DF3-4ACA-91C2-FE8E1399915A}" destId="{DBE8E073-6D4E-4593-A848-6EB0D6A4C521}" srcOrd="1" destOrd="0" presId="urn:microsoft.com/office/officeart/2005/8/layout/hList1"/>
    <dgm:cxn modelId="{D32DA951-D151-474B-A553-35A65D68333E}" type="presParOf" srcId="{72A9F2D9-8DF3-4ACA-91C2-FE8E1399915A}" destId="{57D665EF-E9F0-43D1-8CD6-ACE60B81E860}" srcOrd="2" destOrd="0" presId="urn:microsoft.com/office/officeart/2005/8/layout/hList1"/>
    <dgm:cxn modelId="{DA20A283-6235-40BA-A193-612BA27743D6}" type="presParOf" srcId="{57D665EF-E9F0-43D1-8CD6-ACE60B81E860}" destId="{7AD23FD0-5140-4991-90FA-52910E5246A1}" srcOrd="0" destOrd="2" presId="urn:microsoft.com/office/officeart/2005/8/layout/hList1"/>
    <dgm:cxn modelId="{C01636C6-DA58-4971-A650-50D8FFB50782}" type="presOf" srcId="{AF4DD675-A558-4492-8B92-A2014CBF6E9F}" destId="{7AD23FD0-5140-4991-90FA-52910E5246A1}" srcOrd="0" destOrd="0" presId="urn:microsoft.com/office/officeart/2005/8/layout/hList1"/>
    <dgm:cxn modelId="{4DDFF2C7-DB3E-4202-B683-CC3F40E5B3BA}" type="presParOf" srcId="{57D665EF-E9F0-43D1-8CD6-ACE60B81E860}" destId="{C94008C4-848D-4B11-8FCD-024D8705554C}" srcOrd="1" destOrd="2" presId="urn:microsoft.com/office/officeart/2005/8/layout/hList1"/>
    <dgm:cxn modelId="{E094EE81-7E87-4D48-AE1C-3200729B387B}" type="presOf" srcId="{0E4F97C5-666D-4C89-A9CF-3E34F65DE58E}" destId="{C94008C4-848D-4B11-8FCD-024D8705554C}" srcOrd="0" destOrd="0" presId="urn:microsoft.com/office/officeart/2005/8/layout/hList1"/>
    <dgm:cxn modelId="{EDE7B0FD-6BCE-4640-8AAF-BB6962DDD778}" type="presOf" srcId="{BEC48422-4C61-405C-A88C-10D9A13865C5}" destId="{C94008C4-848D-4B11-8FCD-024D8705554C}" srcOrd="0" destOrd="1" presId="urn:microsoft.com/office/officeart/2005/8/layout/hList1"/>
    <dgm:cxn modelId="{7B1A52E1-FDDD-4472-AA3D-4678D9551119}" type="presParOf" srcId="{72A9F2D9-8DF3-4ACA-91C2-FE8E1399915A}" destId="{0757C9A7-9BF5-4FFC-93E1-3D9AE8146354}" srcOrd="3" destOrd="0" presId="urn:microsoft.com/office/officeart/2005/8/layout/hList1"/>
    <dgm:cxn modelId="{B0A165D4-026A-4F18-B579-FEC33C0AE7F3}" type="presParOf" srcId="{72A9F2D9-8DF3-4ACA-91C2-FE8E1399915A}" destId="{393F62C6-2D23-4AD9-B74C-83EF64828B8D}" srcOrd="4" destOrd="0" presId="urn:microsoft.com/office/officeart/2005/8/layout/hList1"/>
    <dgm:cxn modelId="{9D3F347D-FB12-4C5F-B31B-03AD58D6B360}" type="presParOf" srcId="{393F62C6-2D23-4AD9-B74C-83EF64828B8D}" destId="{D3D6532B-2B4B-4D90-8DD7-E4A0C1253D49}" srcOrd="0" destOrd="4" presId="urn:microsoft.com/office/officeart/2005/8/layout/hList1"/>
    <dgm:cxn modelId="{313A8596-9645-4F5B-8A75-E7B50ACA1AD6}" type="presOf" srcId="{6458865E-680E-4C70-B6BE-74D00A20852D}" destId="{D3D6532B-2B4B-4D90-8DD7-E4A0C1253D49}" srcOrd="0" destOrd="0" presId="urn:microsoft.com/office/officeart/2005/8/layout/hList1"/>
    <dgm:cxn modelId="{C651224E-5E7A-44C4-81E6-7E33A98FCAD2}" type="presParOf" srcId="{393F62C6-2D23-4AD9-B74C-83EF64828B8D}" destId="{F6982DEA-B834-4674-AD0E-434D56A482F8}" srcOrd="1" destOrd="4" presId="urn:microsoft.com/office/officeart/2005/8/layout/hList1"/>
    <dgm:cxn modelId="{F279BAB7-E903-4161-943E-B266751C8DCB}" type="presOf" srcId="{5DA2F494-2359-4C78-9309-9C8D776A1562}" destId="{F6982DEA-B834-4674-AD0E-434D56A482F8}" srcOrd="0" destOrd="0" presId="urn:microsoft.com/office/officeart/2005/8/layout/hList1"/>
    <dgm:cxn modelId="{512E79D8-3A75-4090-982C-93F900D0F370}" type="presOf" srcId="{650B6AFF-9E4B-468B-8E7C-729FBF52E153}" destId="{F6982DEA-B834-4674-AD0E-434D56A482F8}" srcOrd="0" destOrd="1" presId="urn:microsoft.com/office/officeart/2005/8/layout/hList1"/>
    <dgm:cxn modelId="{D5AF4381-9380-4F3C-B46A-D9B016234F9C}" type="presParOf" srcId="{72A9F2D9-8DF3-4ACA-91C2-FE8E1399915A}" destId="{7A96232D-1EEC-4970-9A9D-B6CC47C68F11}" srcOrd="5" destOrd="0" presId="urn:microsoft.com/office/officeart/2005/8/layout/hList1"/>
    <dgm:cxn modelId="{46018C20-47AF-4AFE-85B7-2A85135AD749}" type="presParOf" srcId="{72A9F2D9-8DF3-4ACA-91C2-FE8E1399915A}" destId="{55AFF4EE-3F34-4B17-8725-09384D31C18B}" srcOrd="6" destOrd="0" presId="urn:microsoft.com/office/officeart/2005/8/layout/hList1"/>
    <dgm:cxn modelId="{41ECFF2A-CF17-4068-AD38-C33C85C3C3CF}" type="presParOf" srcId="{55AFF4EE-3F34-4B17-8725-09384D31C18B}" destId="{48BCE092-BDB2-4F83-B06C-9683606A668A}" srcOrd="0" destOrd="6" presId="urn:microsoft.com/office/officeart/2005/8/layout/hList1"/>
    <dgm:cxn modelId="{0EC6EDD9-55E0-4B5A-BDB4-41D8102EEB35}" type="presOf" srcId="{6F87720B-812F-49EB-AC4F-51D797F57759}" destId="{48BCE092-BDB2-4F83-B06C-9683606A668A}" srcOrd="0" destOrd="0" presId="urn:microsoft.com/office/officeart/2005/8/layout/hList1"/>
    <dgm:cxn modelId="{F829AF85-8C47-41EC-B388-C0B302CE3D79}" type="presParOf" srcId="{55AFF4EE-3F34-4B17-8725-09384D31C18B}" destId="{B985A5A0-9D9D-4312-8F65-B76DEDFC97F0}" srcOrd="1" destOrd="6" presId="urn:microsoft.com/office/officeart/2005/8/layout/hList1"/>
    <dgm:cxn modelId="{344EA654-C87A-4788-9B09-A084BCB4674E}" type="presOf" srcId="{B46D2873-447B-4F9F-B8ED-632757854703}" destId="{B985A5A0-9D9D-4312-8F65-B76DEDFC97F0}" srcOrd="0"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813165" cy="3675380"/>
        <a:chOff x="0" y="0"/>
        <a:chExt cx="8813165" cy="3675380"/>
      </a:xfrm>
    </dsp:grpSpPr>
    <dsp:sp modelId="{2F99AB4D-618E-4A4C-8F32-CB5E2C90B6F9}">
      <dsp:nvSpPr>
        <dsp:cNvPr id="3" name="矩形 2"/>
        <dsp:cNvSpPr/>
      </dsp:nvSpPr>
      <dsp:spPr bwMode="white">
        <a:xfrm>
          <a:off x="0" y="11504"/>
          <a:ext cx="1993929" cy="797571"/>
        </a:xfrm>
        <a:prstGeom prst="rect">
          <a:avLst/>
        </a:prstGeom>
      </dsp:spPr>
      <dsp:style>
        <a:lnRef idx="1">
          <a:srgbClr val="A5A5A5">
            <a:hueOff val="0"/>
            <a:satOff val="0"/>
            <a:lumOff val="0"/>
            <a:alpha val="100000"/>
          </a:srgbClr>
        </a:lnRef>
        <a:fillRef idx="3">
          <a:srgbClr val="A5A5A5">
            <a:hueOff val="0"/>
            <a:satOff val="0"/>
            <a:lumOff val="0"/>
            <a:alpha val="100000"/>
          </a:srgbClr>
        </a:fillRef>
        <a:effectRef idx="2">
          <a:scrgbClr r="0" g="0" b="0"/>
        </a:effectRef>
        <a:fontRef idx="minor">
          <a:sysClr val="window" lastClr="FFFFFF"/>
        </a:fontRef>
      </dsp:style>
      <dsp:txBody>
        <a:bodyPr lIns="170688" tIns="97536" rIns="170688" bIns="97536"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400" dirty="0"/>
            <a:t>了解</a:t>
          </a:r>
        </a:p>
      </dsp:txBody>
      <dsp:txXfrm>
        <a:off x="0" y="11504"/>
        <a:ext cx="1993929" cy="797571"/>
      </dsp:txXfrm>
    </dsp:sp>
    <dsp:sp modelId="{0B1C32C2-6528-408F-A1DC-F8F2C300674D}">
      <dsp:nvSpPr>
        <dsp:cNvPr id="4" name="矩形 3"/>
        <dsp:cNvSpPr/>
      </dsp:nvSpPr>
      <dsp:spPr bwMode="white">
        <a:xfrm>
          <a:off x="0" y="809076"/>
          <a:ext cx="1993929" cy="2854800"/>
        </a:xfrm>
        <a:prstGeom prst="rect">
          <a:avLst/>
        </a:prstGeom>
      </dsp:spPr>
      <dsp:style>
        <a:lnRef idx="1">
          <a:srgbClr val="A5A5A5">
            <a:tint val="40000"/>
            <a:alpha val="90000"/>
            <a:hueOff val="0"/>
            <a:satOff val="0"/>
            <a:lumOff val="0"/>
            <a:alpha val="90196"/>
          </a:srgbClr>
        </a:lnRef>
        <a:fillRef idx="1">
          <a:srgbClr val="A5A5A5">
            <a:tint val="40000"/>
            <a:alpha val="90000"/>
            <a:hueOff val="0"/>
            <a:satOff val="0"/>
            <a:lumOff val="0"/>
            <a:alpha val="90196"/>
          </a:srgbClr>
        </a:fillRef>
        <a:effectRef idx="0">
          <a:scrgbClr r="0" g="0" b="0"/>
        </a:effectRef>
        <a:fontRef idx="minor"/>
      </dsp:style>
      <dsp:txBody>
        <a:bodyPr vert="horz" wrap="square" lIns="122682" tIns="122682" rIns="163576" bIns="184023" anchor="t"/>
        <a:lstStyle>
          <a:lvl1pPr algn="l">
            <a:defRPr sz="6500"/>
          </a:lvl1pPr>
          <a:lvl2pPr marL="285750" indent="-285750" algn="l">
            <a:defRPr sz="6500"/>
          </a:lvl2pPr>
          <a:lvl3pPr marL="571500" indent="-285750" algn="l">
            <a:defRPr sz="6500"/>
          </a:lvl3pPr>
          <a:lvl4pPr marL="857250" indent="-285750" algn="l">
            <a:defRPr sz="6500"/>
          </a:lvl4pPr>
          <a:lvl5pPr marL="1143000" indent="-285750" algn="l">
            <a:defRPr sz="6500"/>
          </a:lvl5pPr>
          <a:lvl6pPr marL="1428750" indent="-285750" algn="l">
            <a:defRPr sz="6500"/>
          </a:lvl6pPr>
          <a:lvl7pPr marL="1714500" indent="-285750" algn="l">
            <a:defRPr sz="6500"/>
          </a:lvl7pPr>
          <a:lvl8pPr marL="2000250" indent="-285750" algn="l">
            <a:defRPr sz="6500"/>
          </a:lvl8pPr>
          <a:lvl9pPr marL="2286000" indent="-285750" algn="l">
            <a:defRPr sz="6500"/>
          </a:lvl9pPr>
        </a:lstStyle>
        <a:p>
          <a:pPr marL="228600" lvl="1" indent="-228600">
            <a:lnSpc>
              <a:spcPct val="100000"/>
            </a:lnSpc>
            <a:spcBef>
              <a:spcPct val="0"/>
            </a:spcBef>
            <a:spcAft>
              <a:spcPct val="15000"/>
            </a:spcAft>
            <a:buChar char="•"/>
          </a:pPr>
          <a:r>
            <a:rPr lang="zh-CN" altLang="en-US" sz="2300" b="0" dirty="0">
              <a:solidFill>
                <a:sysClr val="windowText" lastClr="000000"/>
              </a:solidFill>
              <a:latin typeface="宋体" panose="02010600030101010101" pitchFamily="2" charset="-122"/>
              <a:ea typeface="宋体" panose="02010600030101010101" pitchFamily="2" charset="-122"/>
            </a:rPr>
            <a:t>机器学习与数据科学的区别与联系</a:t>
          </a:r>
          <a:endParaRPr lang="zh-CN" altLang="en-US" sz="2300" dirty="0">
            <a:solidFill>
              <a:sysClr val="windowText" lastClr="000000"/>
            </a:solidFill>
          </a:endParaRPr>
        </a:p>
        <a:p>
          <a:pPr marL="228600" lvl="1" indent="-228600">
            <a:lnSpc>
              <a:spcPct val="100000"/>
            </a:lnSpc>
            <a:spcBef>
              <a:spcPct val="0"/>
            </a:spcBef>
            <a:spcAft>
              <a:spcPct val="15000"/>
            </a:spcAft>
            <a:buChar char="•"/>
          </a:pPr>
          <a:r>
            <a:rPr lang="zh-CN" altLang="en-US" sz="2300" b="0" dirty="0">
              <a:solidFill>
                <a:sysClr val="windowText" lastClr="000000"/>
              </a:solidFill>
              <a:latin typeface="宋体" panose="02010600030101010101" pitchFamily="2" charset="-122"/>
              <a:ea typeface="宋体" panose="02010600030101010101" pitchFamily="2" charset="-122"/>
            </a:rPr>
            <a:t>大数据环境下机器学习面临的主要挑战</a:t>
          </a:r>
          <a:endParaRPr lang="zh-CN" altLang="en-US" sz="2300" dirty="0">
            <a:solidFill>
              <a:sysClr val="windowText" lastClr="000000"/>
            </a:solidFill>
          </a:endParaRPr>
        </a:p>
      </dsp:txBody>
      <dsp:txXfrm>
        <a:off x="0" y="809076"/>
        <a:ext cx="1993929" cy="2854800"/>
      </dsp:txXfrm>
    </dsp:sp>
    <dsp:sp modelId="{7AD23FD0-5140-4991-90FA-52910E5246A1}">
      <dsp:nvSpPr>
        <dsp:cNvPr id="5" name="矩形 4"/>
        <dsp:cNvSpPr/>
      </dsp:nvSpPr>
      <dsp:spPr bwMode="white">
        <a:xfrm>
          <a:off x="2273079" y="11504"/>
          <a:ext cx="1993929" cy="797571"/>
        </a:xfrm>
        <a:prstGeom prst="rect">
          <a:avLst/>
        </a:prstGeom>
      </dsp:spPr>
      <dsp:style>
        <a:lnRef idx="1">
          <a:srgbClr val="A5A5A5">
            <a:hueOff val="919999"/>
            <a:satOff val="33333"/>
            <a:lumOff val="-4836"/>
            <a:alpha val="100000"/>
          </a:srgbClr>
        </a:lnRef>
        <a:fillRef idx="3">
          <a:srgbClr val="A5A5A5">
            <a:hueOff val="919999"/>
            <a:satOff val="33333"/>
            <a:lumOff val="-4836"/>
            <a:alpha val="100000"/>
          </a:srgbClr>
        </a:fillRef>
        <a:effectRef idx="2">
          <a:scrgbClr r="0" g="0" b="0"/>
        </a:effectRef>
        <a:fontRef idx="minor">
          <a:sysClr val="window" lastClr="FFFFFF"/>
        </a:fontRef>
      </dsp:style>
      <dsp:txBody>
        <a:bodyPr lIns="170688" tIns="97536" rIns="170688" bIns="97536"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400" dirty="0"/>
            <a:t>理解</a:t>
          </a:r>
        </a:p>
      </dsp:txBody>
      <dsp:txXfrm>
        <a:off x="2273079" y="11504"/>
        <a:ext cx="1993929" cy="797571"/>
      </dsp:txXfrm>
    </dsp:sp>
    <dsp:sp modelId="{C94008C4-848D-4B11-8FCD-024D8705554C}">
      <dsp:nvSpPr>
        <dsp:cNvPr id="6" name="矩形 5"/>
        <dsp:cNvSpPr/>
      </dsp:nvSpPr>
      <dsp:spPr bwMode="white">
        <a:xfrm>
          <a:off x="2273079" y="809076"/>
          <a:ext cx="1993929" cy="2854800"/>
        </a:xfrm>
        <a:prstGeom prst="rect">
          <a:avLst/>
        </a:prstGeom>
      </dsp:spPr>
      <dsp:style>
        <a:lnRef idx="1">
          <a:srgbClr val="A5A5A5">
            <a:tint val="40000"/>
            <a:alpha val="90000"/>
            <a:hueOff val="679999"/>
            <a:satOff val="33333"/>
            <a:lumOff val="523"/>
            <a:alpha val="90196"/>
          </a:srgbClr>
        </a:lnRef>
        <a:fillRef idx="1">
          <a:srgbClr val="A5A5A5">
            <a:tint val="40000"/>
            <a:alpha val="90000"/>
            <a:hueOff val="679999"/>
            <a:satOff val="33333"/>
            <a:lumOff val="523"/>
            <a:alpha val="90196"/>
          </a:srgbClr>
        </a:fillRef>
        <a:effectRef idx="0">
          <a:scrgbClr r="0" g="0" b="0"/>
        </a:effectRef>
        <a:fontRef idx="minor"/>
      </dsp:style>
      <dsp:txBody>
        <a:bodyPr vert="horz" wrap="square" lIns="122682" tIns="122682" rIns="163576" bIns="184023" anchor="t"/>
        <a:lstStyle>
          <a:lvl1pPr algn="l">
            <a:defRPr sz="6500"/>
          </a:lvl1pPr>
          <a:lvl2pPr marL="285750" indent="-285750" algn="l">
            <a:defRPr sz="6500"/>
          </a:lvl2pPr>
          <a:lvl3pPr marL="571500" indent="-285750" algn="l">
            <a:defRPr sz="6500"/>
          </a:lvl3pPr>
          <a:lvl4pPr marL="857250" indent="-285750" algn="l">
            <a:defRPr sz="6500"/>
          </a:lvl4pPr>
          <a:lvl5pPr marL="1143000" indent="-285750" algn="l">
            <a:defRPr sz="6500"/>
          </a:lvl5pPr>
          <a:lvl6pPr marL="1428750" indent="-285750" algn="l">
            <a:defRPr sz="6500"/>
          </a:lvl6pPr>
          <a:lvl7pPr marL="1714500" indent="-285750" algn="l">
            <a:defRPr sz="6500"/>
          </a:lvl7pPr>
          <a:lvl8pPr marL="2000250" indent="-285750" algn="l">
            <a:defRPr sz="6500"/>
          </a:lvl8pPr>
          <a:lvl9pPr marL="2286000" indent="-285750" algn="l">
            <a:defRPr sz="6500"/>
          </a:lvl9pPr>
        </a:lstStyle>
        <a:p>
          <a:pPr marL="228600" lvl="1" indent="-228600">
            <a:lnSpc>
              <a:spcPct val="100000"/>
            </a:lnSpc>
            <a:spcBef>
              <a:spcPct val="0"/>
            </a:spcBef>
            <a:spcAft>
              <a:spcPct val="15000"/>
            </a:spcAft>
            <a:buChar char="•"/>
          </a:pPr>
          <a:r>
            <a:rPr lang="zh-CN" altLang="en-US" sz="2300" b="0" dirty="0">
              <a:solidFill>
                <a:sysClr val="windowText" lastClr="000000"/>
              </a:solidFill>
              <a:latin typeface="宋体" panose="02010600030101010101" pitchFamily="2" charset="-122"/>
              <a:ea typeface="宋体" panose="02010600030101010101" pitchFamily="2" charset="-122"/>
            </a:rPr>
            <a:t>数据科学中应用机器学习的基本步骤</a:t>
          </a:r>
          <a:endParaRPr lang="zh-CN" altLang="en-US" sz="2300" dirty="0">
            <a:solidFill>
              <a:sysClr val="windowText" lastClr="000000"/>
            </a:solidFill>
          </a:endParaRPr>
        </a:p>
        <a:p>
          <a:pPr marL="228600" lvl="1" indent="-228600">
            <a:lnSpc>
              <a:spcPct val="100000"/>
            </a:lnSpc>
            <a:spcBef>
              <a:spcPct val="0"/>
            </a:spcBef>
            <a:spcAft>
              <a:spcPct val="15000"/>
            </a:spcAft>
            <a:buChar char="•"/>
          </a:pPr>
          <a:r>
            <a:rPr lang="zh-CN" altLang="en-US" sz="2300" b="0" dirty="0">
              <a:solidFill>
                <a:sysClr val="windowText" lastClr="000000"/>
              </a:solidFill>
              <a:latin typeface="宋体" panose="02010600030101010101" pitchFamily="2" charset="-122"/>
              <a:ea typeface="宋体" panose="02010600030101010101" pitchFamily="2" charset="-122"/>
            </a:rPr>
            <a:t>算法的类型及选择方法</a:t>
          </a:r>
          <a:endParaRPr lang="zh-CN" altLang="en-US" sz="2300" dirty="0">
            <a:solidFill>
              <a:sysClr val="windowText" lastClr="000000"/>
            </a:solidFill>
          </a:endParaRPr>
        </a:p>
      </dsp:txBody>
      <dsp:txXfrm>
        <a:off x="2273079" y="809076"/>
        <a:ext cx="1993929" cy="2854800"/>
      </dsp:txXfrm>
    </dsp:sp>
    <dsp:sp modelId="{D3D6532B-2B4B-4D90-8DD7-E4A0C1253D49}">
      <dsp:nvSpPr>
        <dsp:cNvPr id="7" name="矩形 6"/>
        <dsp:cNvSpPr/>
      </dsp:nvSpPr>
      <dsp:spPr bwMode="white">
        <a:xfrm>
          <a:off x="4546158" y="11504"/>
          <a:ext cx="1993929" cy="797571"/>
        </a:xfrm>
        <a:prstGeom prst="rect">
          <a:avLst/>
        </a:prstGeom>
      </dsp:spPr>
      <dsp:style>
        <a:lnRef idx="1">
          <a:srgbClr val="A5A5A5">
            <a:hueOff val="1839999"/>
            <a:satOff val="66667"/>
            <a:lumOff val="-9672"/>
            <a:alpha val="100000"/>
          </a:srgbClr>
        </a:lnRef>
        <a:fillRef idx="3">
          <a:srgbClr val="A5A5A5">
            <a:hueOff val="1839999"/>
            <a:satOff val="66667"/>
            <a:lumOff val="-9672"/>
            <a:alpha val="100000"/>
          </a:srgbClr>
        </a:fillRef>
        <a:effectRef idx="2">
          <a:scrgbClr r="0" g="0" b="0"/>
        </a:effectRef>
        <a:fontRef idx="minor">
          <a:sysClr val="window" lastClr="FFFFFF"/>
        </a:fontRef>
      </dsp:style>
      <dsp:txBody>
        <a:bodyPr lIns="170688" tIns="97536" rIns="170688" bIns="97536"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400" dirty="0"/>
            <a:t>掌握</a:t>
          </a:r>
        </a:p>
      </dsp:txBody>
      <dsp:txXfrm>
        <a:off x="4546158" y="11504"/>
        <a:ext cx="1993929" cy="797571"/>
      </dsp:txXfrm>
    </dsp:sp>
    <dsp:sp modelId="{F6982DEA-B834-4674-AD0E-434D56A482F8}">
      <dsp:nvSpPr>
        <dsp:cNvPr id="8" name="矩形 7"/>
        <dsp:cNvSpPr/>
      </dsp:nvSpPr>
      <dsp:spPr bwMode="white">
        <a:xfrm>
          <a:off x="4546158" y="809076"/>
          <a:ext cx="1993929" cy="2854800"/>
        </a:xfrm>
        <a:prstGeom prst="rect">
          <a:avLst/>
        </a:prstGeom>
      </dsp:spPr>
      <dsp:style>
        <a:lnRef idx="1">
          <a:srgbClr val="A5A5A5">
            <a:tint val="40000"/>
            <a:alpha val="90000"/>
            <a:hueOff val="1359999"/>
            <a:satOff val="66667"/>
            <a:lumOff val="1046"/>
            <a:alpha val="90196"/>
          </a:srgbClr>
        </a:lnRef>
        <a:fillRef idx="1">
          <a:srgbClr val="A5A5A5">
            <a:tint val="40000"/>
            <a:alpha val="90000"/>
            <a:hueOff val="1359999"/>
            <a:satOff val="66667"/>
            <a:lumOff val="1046"/>
            <a:alpha val="90196"/>
          </a:srgbClr>
        </a:fillRef>
        <a:effectRef idx="0">
          <a:scrgbClr r="0" g="0" b="0"/>
        </a:effectRef>
        <a:fontRef idx="minor"/>
      </dsp:style>
      <dsp:txBody>
        <a:bodyPr vert="horz" wrap="square" lIns="122682" tIns="122682" rIns="163576" bIns="184023" anchor="t"/>
        <a:lstStyle>
          <a:lvl1pPr algn="l">
            <a:defRPr sz="6500"/>
          </a:lvl1pPr>
          <a:lvl2pPr marL="285750" indent="-285750" algn="l">
            <a:defRPr sz="6500"/>
          </a:lvl2pPr>
          <a:lvl3pPr marL="571500" indent="-285750" algn="l">
            <a:defRPr sz="6500"/>
          </a:lvl3pPr>
          <a:lvl4pPr marL="857250" indent="-285750" algn="l">
            <a:defRPr sz="6500"/>
          </a:lvl4pPr>
          <a:lvl5pPr marL="1143000" indent="-285750" algn="l">
            <a:defRPr sz="6500"/>
          </a:lvl5pPr>
          <a:lvl6pPr marL="1428750" indent="-285750" algn="l">
            <a:defRPr sz="6500"/>
          </a:lvl6pPr>
          <a:lvl7pPr marL="1714500" indent="-285750" algn="l">
            <a:defRPr sz="6500"/>
          </a:lvl7pPr>
          <a:lvl8pPr marL="2000250" indent="-285750" algn="l">
            <a:defRPr sz="6500"/>
          </a:lvl8pPr>
          <a:lvl9pPr marL="2286000" indent="-285750" algn="l">
            <a:defRPr sz="6500"/>
          </a:lvl9pPr>
        </a:lstStyle>
        <a:p>
          <a:pPr marL="228600" lvl="1" indent="-228600">
            <a:lnSpc>
              <a:spcPct val="100000"/>
            </a:lnSpc>
            <a:spcBef>
              <a:spcPct val="0"/>
            </a:spcBef>
            <a:spcAft>
              <a:spcPct val="15000"/>
            </a:spcAft>
            <a:buChar char="•"/>
          </a:pPr>
          <a:r>
            <a:rPr lang="zh-CN" altLang="en-US" sz="2300" b="0" dirty="0">
              <a:solidFill>
                <a:sysClr val="windowText" lastClr="000000"/>
              </a:solidFill>
              <a:latin typeface="宋体" panose="02010600030101010101" pitchFamily="2" charset="-122"/>
              <a:ea typeface="宋体" panose="02010600030101010101" pitchFamily="2" charset="-122"/>
            </a:rPr>
            <a:t>面向机器学习的数据划分及准备方法</a:t>
          </a:r>
          <a:endParaRPr lang="zh-CN" altLang="en-US" sz="2300" dirty="0">
            <a:solidFill>
              <a:sysClr val="windowText" lastClr="000000"/>
            </a:solidFill>
          </a:endParaRPr>
        </a:p>
        <a:p>
          <a:pPr marL="228600" lvl="1" indent="-228600">
            <a:lnSpc>
              <a:spcPct val="100000"/>
            </a:lnSpc>
            <a:spcBef>
              <a:spcPct val="0"/>
            </a:spcBef>
            <a:spcAft>
              <a:spcPct val="15000"/>
            </a:spcAft>
            <a:buChar char="•"/>
          </a:pPr>
          <a:r>
            <a:rPr lang="zh-CN" altLang="en-US" sz="2300" b="0" dirty="0">
              <a:solidFill>
                <a:sysClr val="windowText" lastClr="000000"/>
              </a:solidFill>
              <a:latin typeface="宋体" panose="02010600030101010101" pitchFamily="2" charset="-122"/>
              <a:ea typeface="宋体" panose="02010600030101010101" pitchFamily="2" charset="-122"/>
            </a:rPr>
            <a:t>机器学习中对模型的评估方法</a:t>
          </a:r>
          <a:endParaRPr lang="zh-CN" altLang="en-US" sz="2300" dirty="0">
            <a:solidFill>
              <a:sysClr val="windowText" lastClr="000000"/>
            </a:solidFill>
          </a:endParaRPr>
        </a:p>
      </dsp:txBody>
      <dsp:txXfrm>
        <a:off x="4546158" y="809076"/>
        <a:ext cx="1993929" cy="2854800"/>
      </dsp:txXfrm>
    </dsp:sp>
    <dsp:sp modelId="{48BCE092-BDB2-4F83-B06C-9683606A668A}">
      <dsp:nvSpPr>
        <dsp:cNvPr id="9" name="矩形 8"/>
        <dsp:cNvSpPr/>
      </dsp:nvSpPr>
      <dsp:spPr bwMode="white">
        <a:xfrm>
          <a:off x="6819236" y="11504"/>
          <a:ext cx="1993929" cy="797571"/>
        </a:xfrm>
        <a:prstGeom prst="rect">
          <a:avLst/>
        </a:prstGeom>
      </dsp:spPr>
      <dsp:style>
        <a:lnRef idx="1">
          <a:srgbClr val="A5A5A5">
            <a:hueOff val="2760000"/>
            <a:satOff val="100000"/>
            <a:lumOff val="-14509"/>
            <a:alpha val="100000"/>
          </a:srgbClr>
        </a:lnRef>
        <a:fillRef idx="3">
          <a:srgbClr val="A5A5A5">
            <a:hueOff val="2760000"/>
            <a:satOff val="100000"/>
            <a:lumOff val="-14509"/>
            <a:alpha val="100000"/>
          </a:srgbClr>
        </a:fillRef>
        <a:effectRef idx="2">
          <a:scrgbClr r="0" g="0" b="0"/>
        </a:effectRef>
        <a:fontRef idx="minor">
          <a:sysClr val="window" lastClr="FFFFFF"/>
        </a:fontRef>
      </dsp:style>
      <dsp:txBody>
        <a:bodyPr lIns="170688" tIns="97536" rIns="170688" bIns="97536"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400" dirty="0"/>
            <a:t>熟练掌握</a:t>
          </a:r>
        </a:p>
      </dsp:txBody>
      <dsp:txXfrm>
        <a:off x="6819236" y="11504"/>
        <a:ext cx="1993929" cy="797571"/>
      </dsp:txXfrm>
    </dsp:sp>
    <dsp:sp modelId="{B985A5A0-9D9D-4312-8F65-B76DEDFC97F0}">
      <dsp:nvSpPr>
        <dsp:cNvPr id="10" name="矩形 9"/>
        <dsp:cNvSpPr/>
      </dsp:nvSpPr>
      <dsp:spPr bwMode="white">
        <a:xfrm>
          <a:off x="6819236" y="809076"/>
          <a:ext cx="1993929" cy="2854800"/>
        </a:xfrm>
        <a:prstGeom prst="rect">
          <a:avLst/>
        </a:prstGeom>
      </dsp:spPr>
      <dsp:style>
        <a:lnRef idx="1">
          <a:srgbClr val="A5A5A5">
            <a:tint val="40000"/>
            <a:alpha val="90000"/>
            <a:hueOff val="2040000"/>
            <a:satOff val="100000"/>
            <a:lumOff val="1569"/>
            <a:alpha val="90196"/>
          </a:srgbClr>
        </a:lnRef>
        <a:fillRef idx="1">
          <a:srgbClr val="A5A5A5">
            <a:tint val="40000"/>
            <a:alpha val="90000"/>
            <a:hueOff val="2040000"/>
            <a:satOff val="100000"/>
            <a:lumOff val="1569"/>
            <a:alpha val="90196"/>
          </a:srgbClr>
        </a:fillRef>
        <a:effectRef idx="0">
          <a:scrgbClr r="0" g="0" b="0"/>
        </a:effectRef>
        <a:fontRef idx="minor"/>
      </dsp:style>
      <dsp:txBody>
        <a:bodyPr vert="horz" wrap="square" lIns="122682" tIns="122682" rIns="163576" bIns="184023" anchor="t"/>
        <a:lstStyle>
          <a:lvl1pPr algn="l">
            <a:defRPr sz="6500"/>
          </a:lvl1pPr>
          <a:lvl2pPr marL="285750" indent="-285750" algn="l">
            <a:defRPr sz="6500"/>
          </a:lvl2pPr>
          <a:lvl3pPr marL="571500" indent="-285750" algn="l">
            <a:defRPr sz="6500"/>
          </a:lvl3pPr>
          <a:lvl4pPr marL="857250" indent="-285750" algn="l">
            <a:defRPr sz="6500"/>
          </a:lvl4pPr>
          <a:lvl5pPr marL="1143000" indent="-285750" algn="l">
            <a:defRPr sz="6500"/>
          </a:lvl5pPr>
          <a:lvl6pPr marL="1428750" indent="-285750" algn="l">
            <a:defRPr sz="6500"/>
          </a:lvl6pPr>
          <a:lvl7pPr marL="1714500" indent="-285750" algn="l">
            <a:defRPr sz="6500"/>
          </a:lvl7pPr>
          <a:lvl8pPr marL="2000250" indent="-285750" algn="l">
            <a:defRPr sz="6500"/>
          </a:lvl8pPr>
          <a:lvl9pPr marL="2286000" indent="-285750" algn="l">
            <a:defRPr sz="6500"/>
          </a:lvl9pPr>
        </a:lstStyle>
        <a:p>
          <a:pPr marL="228600" lvl="1" indent="-228600">
            <a:lnSpc>
              <a:spcPct val="100000"/>
            </a:lnSpc>
            <a:spcBef>
              <a:spcPct val="0"/>
            </a:spcBef>
            <a:spcAft>
              <a:spcPct val="15000"/>
            </a:spcAft>
            <a:buChar char="•"/>
          </a:pPr>
          <a:r>
            <a:rPr lang="zh-CN" altLang="en-US" sz="2300" b="0" dirty="0">
              <a:solidFill>
                <a:sysClr val="windowText" lastClr="000000"/>
              </a:solidFill>
              <a:latin typeface="宋体" panose="02010600030101010101" pitchFamily="2" charset="-122"/>
              <a:ea typeface="宋体" panose="02010600030101010101" pitchFamily="2" charset="-122"/>
            </a:rPr>
            <a:t>基于 </a:t>
          </a:r>
          <a:r>
            <a:rPr lang="en-US" altLang="zh-CN" sz="2300" b="0" dirty="0">
              <a:solidFill>
                <a:sysClr val="windowText" lastClr="000000"/>
              </a:solidFill>
              <a:latin typeface="宋体" panose="02010600030101010101" pitchFamily="2" charset="-122"/>
              <a:ea typeface="宋体" panose="02010600030101010101" pitchFamily="2" charset="-122"/>
            </a:rPr>
            <a:t>Python </a:t>
          </a:r>
          <a:r>
            <a:rPr lang="zh-CN" altLang="en-US" sz="2300" b="0" dirty="0">
              <a:solidFill>
                <a:sysClr val="windowText" lastClr="000000"/>
              </a:solidFill>
              <a:latin typeface="宋体" panose="02010600030101010101" pitchFamily="2" charset="-122"/>
              <a:ea typeface="宋体" panose="02010600030101010101" pitchFamily="2" charset="-122"/>
            </a:rPr>
            <a:t>的机器学习编程实践</a:t>
          </a:r>
          <a:endParaRPr lang="zh-CN" altLang="en-US" sz="2300" dirty="0">
            <a:solidFill>
              <a:sysClr val="windowText" lastClr="000000"/>
            </a:solidFill>
          </a:endParaRPr>
        </a:p>
      </dsp:txBody>
      <dsp:txXfrm>
        <a:off x="6819236" y="809076"/>
        <a:ext cx="1993929" cy="28548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rSet qsTypeId="urn:microsoft.com/office/officeart/2005/8/quickstyle/simple5"/>
        </dgm:pt>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ysClr val="window" lastClr="FFFFFF"/>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ysClr val="window" lastClr="FFFFFF"/>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ysClr val="window" lastClr="FFFFFF"/>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ysClr val="window" lastClr="FFFFFF"/>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ysClr val="window" lastClr="FFFFFF"/>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ysClr val="windowText" lastClr="000000"/>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3.wmf"/></Relationships>
</file>

<file path=ppt/drawings/_rels/vmlDrawing3.vml.rels><?xml version="1.0" encoding="UTF-8" standalone="yes"?>
<Relationships xmlns="http://schemas.openxmlformats.org/package/2006/relationships"><Relationship Id="rId4" Type="http://schemas.openxmlformats.org/officeDocument/2006/relationships/image" Target="../media/image48.wmf"/><Relationship Id="rId3" Type="http://schemas.openxmlformats.org/officeDocument/2006/relationships/image" Target="../media/image47.wmf"/><Relationship Id="rId2" Type="http://schemas.openxmlformats.org/officeDocument/2006/relationships/image" Target="../media/image46.wmf"/><Relationship Id="rId1" Type="http://schemas.openxmlformats.org/officeDocument/2006/relationships/image" Target="../media/image45.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9.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50.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55.wmf"/><Relationship Id="rId1" Type="http://schemas.openxmlformats.org/officeDocument/2006/relationships/image" Target="../media/image54.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56.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6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handoutMaster>
</file>

<file path=ppt/media/>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wmf>
</file>

<file path=ppt/media/image44.png>
</file>

<file path=ppt/media/image45.wmf>
</file>

<file path=ppt/media/image46.wmf>
</file>

<file path=ppt/media/image47.wmf>
</file>

<file path=ppt/media/image48.wmf>
</file>

<file path=ppt/media/image49.wmf>
</file>

<file path=ppt/media/image5.jpeg>
</file>

<file path=ppt/media/image50.wmf>
</file>

<file path=ppt/media/image51.png>
</file>

<file path=ppt/media/image52.png>
</file>

<file path=ppt/media/image53.png>
</file>

<file path=ppt/media/image54.wmf>
</file>

<file path=ppt/media/image55.wmf>
</file>

<file path=ppt/media/image56.wmf>
</file>

<file path=ppt/media/image57.png>
</file>

<file path=ppt/media/image58.png>
</file>

<file path=ppt/media/image59.png>
</file>

<file path=ppt/media/image6.png>
</file>

<file path=ppt/media/image60.png>
</file>

<file path=ppt/media/image61.wmf>
</file>

<file path=ppt/media/image62.png>
</file>

<file path=ppt/media/image63.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8194" name="Rectangle 2"/>
          <p:cNvSpPr>
            <a:spLocks noTextEdit="1"/>
          </p:cNvSpPr>
          <p:nvPr>
            <p:ph type="sldImg"/>
          </p:nvPr>
        </p:nvSpPr>
        <p:spPr>
          <a:xfrm>
            <a:off x="2878138" y="441325"/>
            <a:ext cx="3424237" cy="2568575"/>
          </a:xfrm>
          <a:prstGeom prst="rect">
            <a:avLst/>
          </a:prstGeom>
          <a:noFill/>
          <a:ln w="12700">
            <a:noFill/>
          </a:ln>
        </p:spPr>
      </p:sp>
      <p:sp>
        <p:nvSpPr>
          <p:cNvPr id="2051" name="Rectangle 3"/>
          <p:cNvSpPr>
            <a:spLocks noGrp="1" noChangeArrowheads="1"/>
          </p:cNvSpPr>
          <p:nvPr>
            <p:ph type="body" sz="quarter" idx="3"/>
          </p:nvPr>
        </p:nvSpPr>
        <p:spPr bwMode="auto">
          <a:xfrm>
            <a:off x="687388" y="3267075"/>
            <a:ext cx="7899400" cy="309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692" tIns="44550" rIns="90692" bIns="44550" numCol="1" anchor="t" anchorCtr="0" compatLnSpc="1"/>
          <a:lstStyle/>
          <a:p>
            <a:pPr marL="0" marR="0" lvl="0" indent="0" algn="just" defTabSz="914400" rtl="0" eaLnBrk="0" fontAlgn="base" latinLnBrk="0" hangingPunct="0">
              <a:lnSpc>
                <a:spcPct val="90000"/>
              </a:lnSpc>
              <a:spcBef>
                <a:spcPct val="40000"/>
              </a:spcBef>
              <a:spcAft>
                <a:spcPct val="0"/>
              </a:spcAft>
              <a:buClrTx/>
              <a:buSzTx/>
              <a:buFontTx/>
              <a:buNone/>
              <a:defRPr/>
            </a:pPr>
            <a:r>
              <a:rPr kumimoji="0" lang="en-US" altLang="zh-CN" sz="11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rPr>
              <a:t>We want this to be in font 11 and justify.</a:t>
            </a:r>
            <a:endParaRPr kumimoji="0" lang="en-US" altLang="zh-CN" sz="11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endParaRPr>
          </a:p>
        </p:txBody>
      </p:sp>
    </p:spTree>
  </p:cSld>
  <p:clrMap bg1="lt1" tx1="dk1" bg2="lt2" tx2="dk2" accent1="accent1" accent2="accent2" accent3="accent3" accent4="accent4" accent5="accent5" accent6="accent6" hlink="hlink" folHlink="folHlink"/>
  <p:hf sldNum="0" hdr="0" ftr="0" dt="0"/>
  <p:notesStyle>
    <a:lvl1pPr algn="just" rtl="0" eaLnBrk="0" fontAlgn="base" hangingPunct="0">
      <a:lnSpc>
        <a:spcPct val="90000"/>
      </a:lnSpc>
      <a:spcBef>
        <a:spcPct val="40000"/>
      </a:spcBef>
      <a:spcAft>
        <a:spcPct val="0"/>
      </a:spcAft>
      <a:defRPr sz="1100" kern="1200">
        <a:solidFill>
          <a:schemeClr val="tx1"/>
        </a:solidFill>
        <a:latin typeface="Arial" panose="020B0604020202020204" pitchFamily="34" charset="0"/>
        <a:ea typeface="+mn-ea"/>
        <a:cs typeface="+mn-cs"/>
      </a:defRPr>
    </a:lvl1pPr>
    <a:lvl2pPr marL="742950" indent="-28575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2pPr>
    <a:lvl3pPr marL="1143000" indent="-22860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3pPr>
    <a:lvl4pPr marL="1600200" indent="-22860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4pPr>
    <a:lvl5pPr marL="2057400" indent="-228600" algn="l" rtl="0" eaLnBrk="0" fontAlgn="base" hangingPunct="0">
      <a:lnSpc>
        <a:spcPct val="90000"/>
      </a:lnSpc>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Rectangle 2"/>
          <p:cNvSpPr>
            <a:spLocks noGrp="1"/>
          </p:cNvSpPr>
          <p:nvPr>
            <p:ph type="body"/>
          </p:nvPr>
        </p:nvSpPr>
        <p:spPr>
          <a:ln w="12700"/>
        </p:spPr>
        <p:txBody>
          <a:bodyPr wrap="square" lIns="90692" tIns="44550" rIns="90692" bIns="44550" anchor="t" anchorCtr="0"/>
          <a:p>
            <a:pPr lvl="0"/>
            <a:endParaRPr lang="en-US" altLang="zh-CN" dirty="0">
              <a:ea typeface="宋体" panose="02010600030101010101" pitchFamily="2" charset="-122"/>
            </a:endParaRPr>
          </a:p>
        </p:txBody>
      </p:sp>
      <p:sp>
        <p:nvSpPr>
          <p:cNvPr id="10242" name="Rectangle 3"/>
          <p:cNvSpPr>
            <a:spLocks noTextEdit="1"/>
          </p:cNvSpPr>
          <p:nvPr>
            <p:ph type="sldImg"/>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solidFill>
          <a:schemeClr val="bg1"/>
        </a:solidFill>
        <a:effectLst/>
      </p:bgPr>
    </p:bg>
    <p:spTree>
      <p:nvGrpSpPr>
        <p:cNvPr id="1" name=""/>
        <p:cNvGrpSpPr/>
        <p:nvPr/>
      </p:nvGrpSpPr>
      <p:grpSpPr>
        <a:xfrm>
          <a:off x="0" y="0"/>
          <a:ext cx="0" cy="0"/>
          <a:chOff x="0" y="0"/>
          <a:chExt cx="0" cy="0"/>
        </a:xfrm>
      </p:grpSpPr>
      <p:sp>
        <p:nvSpPr>
          <p:cNvPr id="87042" name="Rectangle 1026"/>
          <p:cNvSpPr>
            <a:spLocks noGrp="1" noChangeArrowheads="1"/>
          </p:cNvSpPr>
          <p:nvPr>
            <p:ph type="ctrTitle"/>
          </p:nvPr>
        </p:nvSpPr>
        <p:spPr>
          <a:xfrm>
            <a:off x="2378075" y="2020888"/>
            <a:ext cx="4325938" cy="368300"/>
          </a:xfrm>
        </p:spPr>
        <p:txBody>
          <a:bodyPr/>
          <a:lstStyle>
            <a:lvl1pPr>
              <a:defRPr>
                <a:solidFill>
                  <a:schemeClr val="accent2"/>
                </a:solidFill>
              </a:defRPr>
            </a:lvl1pPr>
          </a:lstStyle>
          <a:p>
            <a:pPr lvl="0" fontAlgn="base"/>
            <a:r>
              <a:rPr lang="en-US" altLang="zh-CN" strike="noStrike" noProof="0" smtClean="0"/>
              <a:t>Click to edit Master title style</a:t>
            </a:r>
            <a:endParaRPr lang="en-US" altLang="zh-CN" strike="noStrike" noProof="0" smtClean="0"/>
          </a:p>
        </p:txBody>
      </p:sp>
      <p:sp>
        <p:nvSpPr>
          <p:cNvPr id="87043" name="Rectangle 1027"/>
          <p:cNvSpPr>
            <a:spLocks noGrp="1" noChangeArrowheads="1"/>
          </p:cNvSpPr>
          <p:nvPr>
            <p:ph type="subTitle" idx="1"/>
          </p:nvPr>
        </p:nvSpPr>
        <p:spPr>
          <a:xfrm>
            <a:off x="1371600" y="3886200"/>
            <a:ext cx="6400800" cy="325438"/>
          </a:xfrm>
        </p:spPr>
        <p:txBody>
          <a:bodyPr/>
          <a:lstStyle>
            <a:lvl1pPr marL="0" indent="0" algn="ctr">
              <a:buFontTx/>
              <a:buNone/>
              <a:defRPr/>
            </a:lvl1pPr>
          </a:lstStyle>
          <a:p>
            <a:pPr lvl="0" fontAlgn="base"/>
            <a:r>
              <a:rPr lang="en-US" altLang="zh-CN" strike="noStrike" noProof="0" smtClean="0"/>
              <a:t>Click to edit Master subtitle style</a:t>
            </a:r>
            <a:endParaRPr lang="en-US" altLang="zh-CN" strike="noStrike" noProof="0" smtClean="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2250" y="304800"/>
            <a:ext cx="1962150" cy="3048000"/>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85800" y="304800"/>
            <a:ext cx="5734050" cy="3048000"/>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lstStyle>
            <a:lvl1pPr algn="l">
              <a:defRPr sz="4000" b="1" cap="all"/>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85800" y="1143000"/>
            <a:ext cx="3848100" cy="2209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86300" y="1143000"/>
            <a:ext cx="3848100" cy="2209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1792288" y="612775"/>
            <a:ext cx="5486400" cy="4114800"/>
          </a:xfrm>
        </p:spPr>
        <p:txBody>
          <a:bodyPr vert="horz" wrap="square" lIns="63500" tIns="25400" rIns="63500" bIns="25400" numCol="1" anchor="t" anchorCtr="0" compatLnSpc="1">
            <a:sp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75000"/>
              </a:lnSpc>
              <a:spcBef>
                <a:spcPct val="65000"/>
              </a:spcBef>
              <a:spcAft>
                <a:spcPct val="0"/>
              </a:spcAft>
              <a:buClrTx/>
              <a:buSzPct val="100000"/>
              <a:buFontTx/>
              <a:buNone/>
              <a:defRPr/>
            </a:pPr>
            <a:endParaRPr kumimoji="0" lang="zh-CN" altLang="en-US" sz="3200" b="1" i="0" u="none" strike="noStrike" kern="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Grp="1"/>
          </p:cNvSpPr>
          <p:nvPr>
            <p:ph type="title"/>
          </p:nvPr>
        </p:nvSpPr>
        <p:spPr>
          <a:xfrm>
            <a:off x="762000" y="304800"/>
            <a:ext cx="752475" cy="368300"/>
          </a:xfrm>
          <a:prstGeom prst="rect">
            <a:avLst/>
          </a:prstGeom>
          <a:noFill/>
          <a:ln w="12700">
            <a:noFill/>
          </a:ln>
        </p:spPr>
        <p:txBody>
          <a:bodyPr wrap="none" lIns="63500" tIns="25400" rIns="63500" bIns="25400" anchor="t" anchorCtr="0">
            <a:spAutoFit/>
          </a:bodyPr>
          <a:p>
            <a:pPr lvl="0"/>
            <a:r>
              <a:rPr lang="en-US" altLang="zh-CN" dirty="0"/>
              <a:t>Title</a:t>
            </a:r>
            <a:endParaRPr lang="en-US" altLang="zh-CN" dirty="0"/>
          </a:p>
        </p:txBody>
      </p:sp>
      <p:sp>
        <p:nvSpPr>
          <p:cNvPr id="1027" name="Rectangle 5"/>
          <p:cNvSpPr>
            <a:spLocks noGrp="1"/>
          </p:cNvSpPr>
          <p:nvPr>
            <p:ph type="body"/>
          </p:nvPr>
        </p:nvSpPr>
        <p:spPr>
          <a:xfrm>
            <a:off x="685800" y="1143000"/>
            <a:ext cx="7848600" cy="2209800"/>
          </a:xfrm>
          <a:prstGeom prst="rect">
            <a:avLst/>
          </a:prstGeom>
          <a:noFill/>
          <a:ln w="12700">
            <a:noFill/>
          </a:ln>
        </p:spPr>
        <p:txBody>
          <a:bodyPr lIns="63500" tIns="25400" rIns="63500" bIns="25400" anchor="t" anchorCtr="0">
            <a:spAutoFit/>
          </a:bodyPr>
          <a:p>
            <a:pPr lvl="0"/>
            <a:r>
              <a:rPr lang="en-US" altLang="zh-CN" dirty="0"/>
              <a:t>This is our 1st Level Bullet</a:t>
            </a:r>
            <a:endParaRPr lang="en-US" altLang="zh-CN" dirty="0"/>
          </a:p>
          <a:p>
            <a:pPr lvl="1" indent="-190500"/>
            <a:r>
              <a:rPr lang="en-US" altLang="zh-CN" dirty="0"/>
              <a:t>This is our 2nd level bullet</a:t>
            </a:r>
            <a:endParaRPr lang="en-US" altLang="zh-CN" dirty="0"/>
          </a:p>
          <a:p>
            <a:pPr lvl="2" indent="-342900"/>
            <a:r>
              <a:rPr lang="en-US" altLang="zh-CN" dirty="0"/>
              <a:t>This is our 3rd level bullet</a:t>
            </a:r>
            <a:endParaRPr lang="en-US" altLang="zh-CN" dirty="0"/>
          </a:p>
          <a:p>
            <a:pPr lvl="0"/>
            <a:r>
              <a:rPr lang="en-US" altLang="zh-CN" dirty="0"/>
              <a:t>This is our next 1st Level Bullet</a:t>
            </a:r>
            <a:endParaRPr lang="en-US" altLang="zh-CN" dirty="0"/>
          </a:p>
          <a:p>
            <a:pPr lvl="1" indent="-190500"/>
            <a:r>
              <a:rPr lang="en-US" altLang="zh-CN" dirty="0"/>
              <a:t>This is our 2nd level bullet</a:t>
            </a:r>
            <a:endParaRPr lang="en-US" altLang="zh-CN" dirty="0"/>
          </a:p>
          <a:p>
            <a:pPr lvl="2" indent="-342900"/>
            <a:r>
              <a:rPr lang="en-US" altLang="zh-CN" dirty="0"/>
              <a:t>This is our 3rd level bullet</a:t>
            </a:r>
            <a:endParaRPr lang="en-US" altLang="zh-CN" dirty="0"/>
          </a:p>
        </p:txBody>
      </p:sp>
      <p:sp>
        <p:nvSpPr>
          <p:cNvPr id="1028" name="Line 7"/>
          <p:cNvSpPr/>
          <p:nvPr/>
        </p:nvSpPr>
        <p:spPr>
          <a:xfrm>
            <a:off x="609600" y="635000"/>
            <a:ext cx="8059738" cy="0"/>
          </a:xfrm>
          <a:prstGeom prst="line">
            <a:avLst/>
          </a:prstGeom>
          <a:ln w="47625" cap="flat" cmpd="thickThin">
            <a:solidFill>
              <a:schemeClr val="accent2"/>
            </a:solidFill>
            <a:prstDash val="solid"/>
            <a:round/>
            <a:headEnd type="none" w="sm" len="sm"/>
            <a:tailEnd type="none" w="sm" len="sm"/>
          </a:ln>
        </p:spPr>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lnSpc>
          <a:spcPct val="87000"/>
        </a:lnSpc>
        <a:spcBef>
          <a:spcPct val="0"/>
        </a:spcBef>
        <a:spcAft>
          <a:spcPct val="0"/>
        </a:spcAft>
        <a:defRPr sz="2400" b="1">
          <a:solidFill>
            <a:schemeClr val="tx2"/>
          </a:solidFill>
          <a:latin typeface="+mj-lt"/>
          <a:ea typeface="+mj-ea"/>
          <a:cs typeface="+mj-cs"/>
        </a:defRPr>
      </a:lvl1pPr>
      <a:lvl2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2pPr>
      <a:lvl3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3pPr>
      <a:lvl4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4pPr>
      <a:lvl5pPr algn="l" rtl="0" eaLnBrk="0" fontAlgn="base" hangingPunct="0">
        <a:lnSpc>
          <a:spcPct val="87000"/>
        </a:lnSpc>
        <a:spcBef>
          <a:spcPct val="0"/>
        </a:spcBef>
        <a:spcAft>
          <a:spcPct val="0"/>
        </a:spcAft>
        <a:defRPr sz="2400" b="1">
          <a:solidFill>
            <a:schemeClr val="tx2"/>
          </a:solidFill>
          <a:latin typeface="Arial" panose="020B0604020202020204" pitchFamily="34" charset="0"/>
        </a:defRPr>
      </a:lvl5pPr>
      <a:lvl6pPr marL="4572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6pPr>
      <a:lvl7pPr marL="9144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7pPr>
      <a:lvl8pPr marL="13716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8pPr>
      <a:lvl9pPr marL="1828800" algn="l" rtl="0" eaLnBrk="0" fontAlgn="base" hangingPunct="0">
        <a:lnSpc>
          <a:spcPct val="87000"/>
        </a:lnSpc>
        <a:spcBef>
          <a:spcPct val="0"/>
        </a:spcBef>
        <a:spcAft>
          <a:spcPct val="0"/>
        </a:spcAft>
        <a:defRPr sz="2400" b="1">
          <a:solidFill>
            <a:schemeClr val="tx2"/>
          </a:solidFill>
          <a:latin typeface="Arial" panose="020B0604020202020204" pitchFamily="34" charset="0"/>
        </a:defRPr>
      </a:lvl9pPr>
    </p:titleStyle>
    <p:body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tags" Target="../tags/tag23.xml"/><Relationship Id="rId1" Type="http://schemas.openxmlformats.org/officeDocument/2006/relationships/tags" Target="../tags/tag22.xml"/></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0.png"/><Relationship Id="rId7" Type="http://schemas.openxmlformats.org/officeDocument/2006/relationships/image" Target="../media/image9.png"/><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tags" Target="../tags/tag27.xml"/><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tags" Target="../tags/tag2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9.xml"/><Relationship Id="rId1" Type="http://schemas.openxmlformats.org/officeDocument/2006/relationships/tags" Target="../tags/tag28.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1.xml"/><Relationship Id="rId1" Type="http://schemas.openxmlformats.org/officeDocument/2006/relationships/tags" Target="../tags/tag30.xml"/></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image" Target="../media/image11.png"/><Relationship Id="rId1" Type="http://schemas.openxmlformats.org/officeDocument/2006/relationships/tags" Target="../tags/tag32.xml"/></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4.xml"/><Relationship Id="rId1" Type="http://schemas.openxmlformats.org/officeDocument/2006/relationships/tags" Target="../tags/tag43.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tags" Target="../tags/tag46.xml"/><Relationship Id="rId1" Type="http://schemas.openxmlformats.org/officeDocument/2006/relationships/tags" Target="../tags/tag45.xml"/></Relationships>
</file>

<file path=ppt/slides/_rels/slide19.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2.xml"/><Relationship Id="rId7" Type="http://schemas.openxmlformats.org/officeDocument/2006/relationships/image" Target="../media/image17.png"/><Relationship Id="rId6" Type="http://schemas.openxmlformats.org/officeDocument/2006/relationships/image" Target="../media/image16.png"/><Relationship Id="rId5" Type="http://schemas.openxmlformats.org/officeDocument/2006/relationships/tags" Target="../tags/tag49.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tags" Target="../tags/tag48.xml"/><Relationship Id="rId1" Type="http://schemas.openxmlformats.org/officeDocument/2006/relationships/tags" Target="../tags/tag47.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microsoft.com/office/2007/relationships/diagramDrawing" Target="../diagrams/drawing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3" Type="http://schemas.openxmlformats.org/officeDocument/2006/relationships/diagramData" Target="../diagrams/data1.xml"/><Relationship Id="rId2" Type="http://schemas.openxmlformats.org/officeDocument/2006/relationships/tags" Target="../tags/tag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53.xml"/><Relationship Id="rId4" Type="http://schemas.openxmlformats.org/officeDocument/2006/relationships/image" Target="../media/image18.png"/><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5.xml"/><Relationship Id="rId1" Type="http://schemas.openxmlformats.org/officeDocument/2006/relationships/tags" Target="../tags/tag54.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tags" Target="../tags/tag56.xml"/></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tags" Target="../tags/tag60.xml"/></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tags" Target="../tags/tag67.xml"/></Relationships>
</file>

<file path=ppt/slides/_rels/slide2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image" Target="../media/image20.png"/><Relationship Id="rId1" Type="http://schemas.openxmlformats.org/officeDocument/2006/relationships/tags" Target="../tags/tag71.xml"/></Relationships>
</file>

<file path=ppt/slides/_rels/slide2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78.xml"/><Relationship Id="rId4" Type="http://schemas.openxmlformats.org/officeDocument/2006/relationships/tags" Target="../tags/tag77.xml"/><Relationship Id="rId3" Type="http://schemas.openxmlformats.org/officeDocument/2006/relationships/tags" Target="../tags/tag76.xml"/><Relationship Id="rId2" Type="http://schemas.openxmlformats.org/officeDocument/2006/relationships/image" Target="../media/image21.png"/><Relationship Id="rId1" Type="http://schemas.openxmlformats.org/officeDocument/2006/relationships/tags" Target="../tags/tag75.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1.xml"/><Relationship Id="rId2" Type="http://schemas.openxmlformats.org/officeDocument/2006/relationships/tags" Target="../tags/tag80.xml"/><Relationship Id="rId1" Type="http://schemas.openxmlformats.org/officeDocument/2006/relationships/tags" Target="../tags/tag79.xml"/></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tags" Target="../tags/tag82.xml"/></Relationships>
</file>

<file path=ppt/slides/_rels/slide3.xml.rels><?xml version="1.0" encoding="UTF-8" standalone="yes"?>
<Relationships xmlns="http://schemas.openxmlformats.org/package/2006/relationships"><Relationship Id="rId9" Type="http://schemas.openxmlformats.org/officeDocument/2006/relationships/vmlDrawing" Target="../drawings/vmlDrawing1.vml"/><Relationship Id="rId8" Type="http://schemas.openxmlformats.org/officeDocument/2006/relationships/slideLayout" Target="../slideLayouts/slideLayout2.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image" Target="../media/image1.emf"/><Relationship Id="rId3" Type="http://schemas.openxmlformats.org/officeDocument/2006/relationships/oleObject" Target="../embeddings/oleObject1.bin"/><Relationship Id="rId2" Type="http://schemas.openxmlformats.org/officeDocument/2006/relationships/tags" Target="../tags/tag4.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88.xml"/><Relationship Id="rId4" Type="http://schemas.openxmlformats.org/officeDocument/2006/relationships/tags" Target="../tags/tag87.xml"/><Relationship Id="rId3" Type="http://schemas.openxmlformats.org/officeDocument/2006/relationships/tags" Target="../tags/tag86.xml"/><Relationship Id="rId2" Type="http://schemas.openxmlformats.org/officeDocument/2006/relationships/image" Target="../media/image22.png"/><Relationship Id="rId1" Type="http://schemas.openxmlformats.org/officeDocument/2006/relationships/tags" Target="../tags/tag85.xml"/></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1.xml"/><Relationship Id="rId2" Type="http://schemas.openxmlformats.org/officeDocument/2006/relationships/tags" Target="../tags/tag90.xml"/><Relationship Id="rId1" Type="http://schemas.openxmlformats.org/officeDocument/2006/relationships/tags" Target="../tags/tag89.xml"/></Relationships>
</file>

<file path=ppt/slides/_rels/slide3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95.xml"/><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tags" Target="../tags/tag92.xml"/></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8.xml"/><Relationship Id="rId2" Type="http://schemas.openxmlformats.org/officeDocument/2006/relationships/tags" Target="../tags/tag97.xml"/><Relationship Id="rId1" Type="http://schemas.openxmlformats.org/officeDocument/2006/relationships/tags" Target="../tags/tag96.xml"/></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3.png"/><Relationship Id="rId2" Type="http://schemas.openxmlformats.org/officeDocument/2006/relationships/tags" Target="../tags/tag100.xml"/><Relationship Id="rId1" Type="http://schemas.openxmlformats.org/officeDocument/2006/relationships/tags" Target="../tags/tag99.xml"/></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5.jpeg"/><Relationship Id="rId3" Type="http://schemas.openxmlformats.org/officeDocument/2006/relationships/image" Target="../media/image24.png"/><Relationship Id="rId2" Type="http://schemas.openxmlformats.org/officeDocument/2006/relationships/tags" Target="../tags/tag102.xml"/><Relationship Id="rId1" Type="http://schemas.openxmlformats.org/officeDocument/2006/relationships/tags" Target="../tags/tag101.xml"/></Relationships>
</file>

<file path=ppt/slides/_rels/slide3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6.png"/><Relationship Id="rId2" Type="http://schemas.openxmlformats.org/officeDocument/2006/relationships/tags" Target="../tags/tag104.xml"/><Relationship Id="rId1" Type="http://schemas.openxmlformats.org/officeDocument/2006/relationships/tags" Target="../tags/tag103.xml"/></Relationships>
</file>

<file path=ppt/slides/_rels/slide3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7.jpeg"/><Relationship Id="rId2" Type="http://schemas.openxmlformats.org/officeDocument/2006/relationships/tags" Target="../tags/tag106.xml"/><Relationship Id="rId1" Type="http://schemas.openxmlformats.org/officeDocument/2006/relationships/tags" Target="../tags/tag105.xml"/></Relationships>
</file>

<file path=ppt/slides/_rels/slide38.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29.png"/><Relationship Id="rId5" Type="http://schemas.microsoft.com/office/2007/relationships/media" Target="../media/media1.mp4"/><Relationship Id="rId4" Type="http://schemas.openxmlformats.org/officeDocument/2006/relationships/video" Target="../media/media1.mp4"/><Relationship Id="rId3" Type="http://schemas.openxmlformats.org/officeDocument/2006/relationships/image" Target="../media/image28.png"/><Relationship Id="rId2" Type="http://schemas.openxmlformats.org/officeDocument/2006/relationships/tags" Target="../tags/tag108.xml"/><Relationship Id="rId1" Type="http://schemas.openxmlformats.org/officeDocument/2006/relationships/tags" Target="../tags/tag107.xml"/></Relationships>
</file>

<file path=ppt/slides/_rels/slide39.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 Id="rId3" Type="http://schemas.openxmlformats.org/officeDocument/2006/relationships/image" Target="../media/image30.png"/><Relationship Id="rId2" Type="http://schemas.openxmlformats.org/officeDocument/2006/relationships/tags" Target="../tags/tag110.xml"/><Relationship Id="rId1" Type="http://schemas.openxmlformats.org/officeDocument/2006/relationships/tags" Target="../tags/tag10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2.xml"/><Relationship Id="rId1" Type="http://schemas.openxmlformats.org/officeDocument/2006/relationships/tags" Target="../tags/tag111.xml"/></Relationships>
</file>

<file path=ppt/slides/_rels/slide41.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17.xml"/><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image" Target="../media/image34.png"/><Relationship Id="rId1" Type="http://schemas.openxmlformats.org/officeDocument/2006/relationships/tags" Target="../tags/tag113.xml"/></Relationships>
</file>

<file path=ppt/slides/_rels/slide4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22.xml"/><Relationship Id="rId5" Type="http://schemas.openxmlformats.org/officeDocument/2006/relationships/tags" Target="../tags/tag121.xml"/><Relationship Id="rId4" Type="http://schemas.openxmlformats.org/officeDocument/2006/relationships/tags" Target="../tags/tag120.xml"/><Relationship Id="rId3" Type="http://schemas.openxmlformats.org/officeDocument/2006/relationships/tags" Target="../tags/tag119.xml"/><Relationship Id="rId2" Type="http://schemas.openxmlformats.org/officeDocument/2006/relationships/image" Target="../media/image35.png"/><Relationship Id="rId1" Type="http://schemas.openxmlformats.org/officeDocument/2006/relationships/tags" Target="../tags/tag118.xml"/></Relationships>
</file>

<file path=ppt/slides/_rels/slide4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27.xml"/><Relationship Id="rId5" Type="http://schemas.openxmlformats.org/officeDocument/2006/relationships/tags" Target="../tags/tag126.xml"/><Relationship Id="rId4" Type="http://schemas.openxmlformats.org/officeDocument/2006/relationships/tags" Target="../tags/tag125.xml"/><Relationship Id="rId3" Type="http://schemas.openxmlformats.org/officeDocument/2006/relationships/tags" Target="../tags/tag124.xml"/><Relationship Id="rId2" Type="http://schemas.openxmlformats.org/officeDocument/2006/relationships/image" Target="../media/image36.png"/><Relationship Id="rId1" Type="http://schemas.openxmlformats.org/officeDocument/2006/relationships/tags" Target="../tags/tag123.xml"/></Relationships>
</file>

<file path=ppt/slides/_rels/slide4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32.xml"/><Relationship Id="rId5" Type="http://schemas.openxmlformats.org/officeDocument/2006/relationships/tags" Target="../tags/tag131.xml"/><Relationship Id="rId4" Type="http://schemas.openxmlformats.org/officeDocument/2006/relationships/tags" Target="../tags/tag130.xml"/><Relationship Id="rId3" Type="http://schemas.openxmlformats.org/officeDocument/2006/relationships/tags" Target="../tags/tag129.xml"/><Relationship Id="rId2" Type="http://schemas.openxmlformats.org/officeDocument/2006/relationships/image" Target="../media/image37.png"/><Relationship Id="rId1" Type="http://schemas.openxmlformats.org/officeDocument/2006/relationships/tags" Target="../tags/tag128.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4.xml"/><Relationship Id="rId1" Type="http://schemas.openxmlformats.org/officeDocument/2006/relationships/tags" Target="../tags/tag133.xml"/></Relationships>
</file>

<file path=ppt/slides/_rels/slide46.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tags" Target="../tags/tag138.xml"/><Relationship Id="rId4" Type="http://schemas.openxmlformats.org/officeDocument/2006/relationships/image" Target="../media/image38.png"/><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s>
</file>

<file path=ppt/slides/_rels/slide4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43.xml"/><Relationship Id="rId5" Type="http://schemas.openxmlformats.org/officeDocument/2006/relationships/tags" Target="../tags/tag142.xml"/><Relationship Id="rId4" Type="http://schemas.openxmlformats.org/officeDocument/2006/relationships/tags" Target="../tags/tag141.xml"/><Relationship Id="rId3" Type="http://schemas.openxmlformats.org/officeDocument/2006/relationships/tags" Target="../tags/tag140.xml"/><Relationship Id="rId2" Type="http://schemas.openxmlformats.org/officeDocument/2006/relationships/image" Target="../media/image40.png"/><Relationship Id="rId1" Type="http://schemas.openxmlformats.org/officeDocument/2006/relationships/tags" Target="../tags/tag139.xml"/></Relationships>
</file>

<file path=ppt/slides/_rels/slide4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6.xml"/><Relationship Id="rId2" Type="http://schemas.openxmlformats.org/officeDocument/2006/relationships/tags" Target="../tags/tag145.xml"/><Relationship Id="rId1" Type="http://schemas.openxmlformats.org/officeDocument/2006/relationships/tags" Target="../tags/tag144.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8.xml"/><Relationship Id="rId1" Type="http://schemas.openxmlformats.org/officeDocument/2006/relationships/tags" Target="../tags/tag14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jpeg"/><Relationship Id="rId1" Type="http://schemas.openxmlformats.org/officeDocument/2006/relationships/tags" Target="../tags/tag10.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0.xml"/><Relationship Id="rId1" Type="http://schemas.openxmlformats.org/officeDocument/2006/relationships/tags" Target="../tags/tag149.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2.xml"/><Relationship Id="rId1" Type="http://schemas.openxmlformats.org/officeDocument/2006/relationships/tags" Target="../tags/tag151.xml"/></Relationships>
</file>

<file path=ppt/slides/_rels/slide5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1.png"/><Relationship Id="rId2" Type="http://schemas.openxmlformats.org/officeDocument/2006/relationships/tags" Target="../tags/tag154.xml"/><Relationship Id="rId1" Type="http://schemas.openxmlformats.org/officeDocument/2006/relationships/tags" Target="../tags/tag153.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6.xml"/><Relationship Id="rId1" Type="http://schemas.openxmlformats.org/officeDocument/2006/relationships/tags" Target="../tags/tag155.xml"/></Relationships>
</file>

<file path=ppt/slides/_rels/slide5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59.xml"/><Relationship Id="rId2" Type="http://schemas.openxmlformats.org/officeDocument/2006/relationships/tags" Target="../tags/tag158.xml"/><Relationship Id="rId1" Type="http://schemas.openxmlformats.org/officeDocument/2006/relationships/tags" Target="../tags/tag157.xml"/></Relationships>
</file>

<file path=ppt/slides/_rels/slide5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2.xml"/><Relationship Id="rId2" Type="http://schemas.openxmlformats.org/officeDocument/2006/relationships/tags" Target="../tags/tag161.xml"/><Relationship Id="rId1" Type="http://schemas.openxmlformats.org/officeDocument/2006/relationships/tags" Target="../tags/tag160.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4.xml"/><Relationship Id="rId1" Type="http://schemas.openxmlformats.org/officeDocument/2006/relationships/tags" Target="../tags/tag163.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6.xml"/><Relationship Id="rId1" Type="http://schemas.openxmlformats.org/officeDocument/2006/relationships/tags" Target="../tags/tag165.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8.xml"/><Relationship Id="rId1" Type="http://schemas.openxmlformats.org/officeDocument/2006/relationships/tags" Target="../tags/tag167.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0.xml"/><Relationship Id="rId1" Type="http://schemas.openxmlformats.org/officeDocument/2006/relationships/tags" Target="../tags/tag169.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tags" Target="../tags/tag11.xml"/></Relationships>
</file>

<file path=ppt/slides/_rels/slide6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73.xml"/><Relationship Id="rId3" Type="http://schemas.openxmlformats.org/officeDocument/2006/relationships/image" Target="../media/image42.png"/><Relationship Id="rId2" Type="http://schemas.openxmlformats.org/officeDocument/2006/relationships/tags" Target="../tags/tag172.xml"/><Relationship Id="rId1" Type="http://schemas.openxmlformats.org/officeDocument/2006/relationships/tags" Target="../tags/tag171.xml"/></Relationships>
</file>

<file path=ppt/slides/_rels/slide61.xml.rels><?xml version="1.0" encoding="UTF-8" standalone="yes"?>
<Relationships xmlns="http://schemas.openxmlformats.org/package/2006/relationships"><Relationship Id="rId8" Type="http://schemas.openxmlformats.org/officeDocument/2006/relationships/vmlDrawing" Target="../drawings/vmlDrawing2.vml"/><Relationship Id="rId7" Type="http://schemas.openxmlformats.org/officeDocument/2006/relationships/slideLayout" Target="../slideLayouts/slideLayout2.xml"/><Relationship Id="rId6" Type="http://schemas.openxmlformats.org/officeDocument/2006/relationships/tags" Target="../tags/tag177.xml"/><Relationship Id="rId5" Type="http://schemas.openxmlformats.org/officeDocument/2006/relationships/image" Target="../media/image43.wmf"/><Relationship Id="rId4" Type="http://schemas.openxmlformats.org/officeDocument/2006/relationships/oleObject" Target="../embeddings/oleObject2.bin"/><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9.xml"/><Relationship Id="rId1" Type="http://schemas.openxmlformats.org/officeDocument/2006/relationships/tags" Target="../tags/tag178.xml"/></Relationships>
</file>

<file path=ppt/slides/_rels/slide63.xml.rels><?xml version="1.0" encoding="UTF-8" standalone="yes"?>
<Relationships xmlns="http://schemas.openxmlformats.org/package/2006/relationships"><Relationship Id="rId9" Type="http://schemas.openxmlformats.org/officeDocument/2006/relationships/oleObject" Target="../embeddings/oleObject4.bin"/><Relationship Id="rId8" Type="http://schemas.openxmlformats.org/officeDocument/2006/relationships/tags" Target="../tags/tag184.xml"/><Relationship Id="rId7" Type="http://schemas.openxmlformats.org/officeDocument/2006/relationships/image" Target="../media/image45.wmf"/><Relationship Id="rId6" Type="http://schemas.openxmlformats.org/officeDocument/2006/relationships/oleObject" Target="../embeddings/oleObject3.bin"/><Relationship Id="rId5" Type="http://schemas.openxmlformats.org/officeDocument/2006/relationships/tags" Target="../tags/tag183.xml"/><Relationship Id="rId4" Type="http://schemas.openxmlformats.org/officeDocument/2006/relationships/image" Target="../media/image44.png"/><Relationship Id="rId3" Type="http://schemas.openxmlformats.org/officeDocument/2006/relationships/tags" Target="../tags/tag182.xml"/><Relationship Id="rId2" Type="http://schemas.openxmlformats.org/officeDocument/2006/relationships/tags" Target="../tags/tag181.xml"/><Relationship Id="rId18" Type="http://schemas.openxmlformats.org/officeDocument/2006/relationships/vmlDrawing" Target="../drawings/vmlDrawing3.vml"/><Relationship Id="rId17" Type="http://schemas.openxmlformats.org/officeDocument/2006/relationships/slideLayout" Target="../slideLayouts/slideLayout2.xml"/><Relationship Id="rId16" Type="http://schemas.openxmlformats.org/officeDocument/2006/relationships/image" Target="../media/image48.wmf"/><Relationship Id="rId15" Type="http://schemas.openxmlformats.org/officeDocument/2006/relationships/oleObject" Target="../embeddings/oleObject6.bin"/><Relationship Id="rId14" Type="http://schemas.openxmlformats.org/officeDocument/2006/relationships/tags" Target="../tags/tag186.xml"/><Relationship Id="rId13" Type="http://schemas.openxmlformats.org/officeDocument/2006/relationships/image" Target="../media/image47.wmf"/><Relationship Id="rId12" Type="http://schemas.openxmlformats.org/officeDocument/2006/relationships/oleObject" Target="../embeddings/oleObject5.bin"/><Relationship Id="rId11" Type="http://schemas.openxmlformats.org/officeDocument/2006/relationships/tags" Target="../tags/tag185.xml"/><Relationship Id="rId10" Type="http://schemas.openxmlformats.org/officeDocument/2006/relationships/image" Target="../media/image46.wmf"/><Relationship Id="rId1" Type="http://schemas.openxmlformats.org/officeDocument/2006/relationships/tags" Target="../tags/tag180.xml"/></Relationships>
</file>

<file path=ppt/slides/_rels/slide64.xml.rels><?xml version="1.0" encoding="UTF-8" standalone="yes"?>
<Relationships xmlns="http://schemas.openxmlformats.org/package/2006/relationships"><Relationship Id="rId7" Type="http://schemas.openxmlformats.org/officeDocument/2006/relationships/vmlDrawing" Target="../drawings/vmlDrawing4.vml"/><Relationship Id="rId6" Type="http://schemas.openxmlformats.org/officeDocument/2006/relationships/slideLayout" Target="../slideLayouts/slideLayout2.xml"/><Relationship Id="rId5" Type="http://schemas.openxmlformats.org/officeDocument/2006/relationships/image" Target="../media/image49.wmf"/><Relationship Id="rId4" Type="http://schemas.openxmlformats.org/officeDocument/2006/relationships/oleObject" Target="../embeddings/oleObject7.bin"/><Relationship Id="rId3" Type="http://schemas.openxmlformats.org/officeDocument/2006/relationships/tags" Target="../tags/tag189.xml"/><Relationship Id="rId2" Type="http://schemas.openxmlformats.org/officeDocument/2006/relationships/tags" Target="../tags/tag188.xml"/><Relationship Id="rId1" Type="http://schemas.openxmlformats.org/officeDocument/2006/relationships/tags" Target="../tags/tag187.xml"/></Relationships>
</file>

<file path=ppt/slides/_rels/slide65.xml.rels><?xml version="1.0" encoding="UTF-8" standalone="yes"?>
<Relationships xmlns="http://schemas.openxmlformats.org/package/2006/relationships"><Relationship Id="rId7" Type="http://schemas.openxmlformats.org/officeDocument/2006/relationships/vmlDrawing" Target="../drawings/vmlDrawing5.vml"/><Relationship Id="rId6" Type="http://schemas.openxmlformats.org/officeDocument/2006/relationships/slideLayout" Target="../slideLayouts/slideLayout2.xml"/><Relationship Id="rId5" Type="http://schemas.openxmlformats.org/officeDocument/2006/relationships/image" Target="../media/image50.wmf"/><Relationship Id="rId4" Type="http://schemas.openxmlformats.org/officeDocument/2006/relationships/oleObject" Target="../embeddings/oleObject8.bin"/><Relationship Id="rId3" Type="http://schemas.openxmlformats.org/officeDocument/2006/relationships/tags" Target="../tags/tag192.xml"/><Relationship Id="rId2" Type="http://schemas.openxmlformats.org/officeDocument/2006/relationships/tags" Target="../tags/tag191.xml"/><Relationship Id="rId1" Type="http://schemas.openxmlformats.org/officeDocument/2006/relationships/tags" Target="../tags/tag190.xml"/></Relationships>
</file>

<file path=ppt/slides/_rels/slide6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96.xml"/><Relationship Id="rId4" Type="http://schemas.openxmlformats.org/officeDocument/2006/relationships/image" Target="../media/image51.png"/><Relationship Id="rId3" Type="http://schemas.openxmlformats.org/officeDocument/2006/relationships/tags" Target="../tags/tag195.xml"/><Relationship Id="rId2" Type="http://schemas.openxmlformats.org/officeDocument/2006/relationships/tags" Target="../tags/tag194.xml"/><Relationship Id="rId1" Type="http://schemas.openxmlformats.org/officeDocument/2006/relationships/tags" Target="../tags/tag193.xml"/></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8.xml"/><Relationship Id="rId1" Type="http://schemas.openxmlformats.org/officeDocument/2006/relationships/tags" Target="../tags/tag197.xml"/></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0.xml"/><Relationship Id="rId1" Type="http://schemas.openxmlformats.org/officeDocument/2006/relationships/tags" Target="../tags/tag199.xml"/></Relationships>
</file>

<file path=ppt/slides/_rels/slide69.xml.rels><?xml version="1.0" encoding="UTF-8" standalone="yes"?>
<Relationships xmlns="http://schemas.openxmlformats.org/package/2006/relationships"><Relationship Id="rId9" Type="http://schemas.openxmlformats.org/officeDocument/2006/relationships/image" Target="../media/image54.wmf"/><Relationship Id="rId8" Type="http://schemas.openxmlformats.org/officeDocument/2006/relationships/oleObject" Target="../embeddings/oleObject9.bin"/><Relationship Id="rId7" Type="http://schemas.openxmlformats.org/officeDocument/2006/relationships/tags" Target="../tags/tag205.xml"/><Relationship Id="rId6" Type="http://schemas.openxmlformats.org/officeDocument/2006/relationships/image" Target="../media/image53.png"/><Relationship Id="rId5" Type="http://schemas.openxmlformats.org/officeDocument/2006/relationships/tags" Target="../tags/tag204.xml"/><Relationship Id="rId4" Type="http://schemas.openxmlformats.org/officeDocument/2006/relationships/image" Target="../media/image52.png"/><Relationship Id="rId3" Type="http://schemas.openxmlformats.org/officeDocument/2006/relationships/tags" Target="../tags/tag203.xml"/><Relationship Id="rId2" Type="http://schemas.openxmlformats.org/officeDocument/2006/relationships/tags" Target="../tags/tag202.xml"/><Relationship Id="rId14" Type="http://schemas.openxmlformats.org/officeDocument/2006/relationships/vmlDrawing" Target="../drawings/vmlDrawing6.vml"/><Relationship Id="rId13" Type="http://schemas.openxmlformats.org/officeDocument/2006/relationships/slideLayout" Target="../slideLayouts/slideLayout2.xml"/><Relationship Id="rId12" Type="http://schemas.openxmlformats.org/officeDocument/2006/relationships/image" Target="../media/image55.wmf"/><Relationship Id="rId11" Type="http://schemas.openxmlformats.org/officeDocument/2006/relationships/oleObject" Target="../embeddings/oleObject10.bin"/><Relationship Id="rId10" Type="http://schemas.openxmlformats.org/officeDocument/2006/relationships/tags" Target="../tags/tag206.xml"/><Relationship Id="rId1" Type="http://schemas.openxmlformats.org/officeDocument/2006/relationships/tags" Target="../tags/tag201.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tags" Target="../tags/tag12.xml"/></Relationships>
</file>

<file path=ppt/slides/_rels/slide70.xml.rels><?xml version="1.0" encoding="UTF-8" standalone="yes"?>
<Relationships xmlns="http://schemas.openxmlformats.org/package/2006/relationships"><Relationship Id="rId9" Type="http://schemas.openxmlformats.org/officeDocument/2006/relationships/vmlDrawing" Target="../drawings/vmlDrawing7.vml"/><Relationship Id="rId8" Type="http://schemas.openxmlformats.org/officeDocument/2006/relationships/slideLayout" Target="../slideLayouts/slideLayout2.xml"/><Relationship Id="rId7" Type="http://schemas.openxmlformats.org/officeDocument/2006/relationships/tags" Target="../tags/tag211.xml"/><Relationship Id="rId6" Type="http://schemas.openxmlformats.org/officeDocument/2006/relationships/tags" Target="../tags/tag210.xml"/><Relationship Id="rId5" Type="http://schemas.openxmlformats.org/officeDocument/2006/relationships/image" Target="../media/image56.wmf"/><Relationship Id="rId4" Type="http://schemas.openxmlformats.org/officeDocument/2006/relationships/oleObject" Target="../embeddings/oleObject11.bin"/><Relationship Id="rId3" Type="http://schemas.openxmlformats.org/officeDocument/2006/relationships/tags" Target="../tags/tag209.xml"/><Relationship Id="rId2" Type="http://schemas.openxmlformats.org/officeDocument/2006/relationships/tags" Target="../tags/tag208.xml"/><Relationship Id="rId1" Type="http://schemas.openxmlformats.org/officeDocument/2006/relationships/tags" Target="../tags/tag207.xml"/></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3.xml"/><Relationship Id="rId1" Type="http://schemas.openxmlformats.org/officeDocument/2006/relationships/tags" Target="../tags/tag212.xml"/></Relationships>
</file>

<file path=ppt/slides/_rels/slide7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217.xml"/><Relationship Id="rId4" Type="http://schemas.openxmlformats.org/officeDocument/2006/relationships/image" Target="../media/image57.png"/><Relationship Id="rId3" Type="http://schemas.openxmlformats.org/officeDocument/2006/relationships/tags" Target="../tags/tag216.xml"/><Relationship Id="rId2" Type="http://schemas.openxmlformats.org/officeDocument/2006/relationships/tags" Target="../tags/tag215.xml"/><Relationship Id="rId1" Type="http://schemas.openxmlformats.org/officeDocument/2006/relationships/tags" Target="../tags/tag214.xml"/></Relationships>
</file>

<file path=ppt/slides/_rels/slide7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8.png"/><Relationship Id="rId4" Type="http://schemas.openxmlformats.org/officeDocument/2006/relationships/tags" Target="../tags/tag221.xml"/><Relationship Id="rId3" Type="http://schemas.openxmlformats.org/officeDocument/2006/relationships/tags" Target="../tags/tag220.xml"/><Relationship Id="rId2" Type="http://schemas.openxmlformats.org/officeDocument/2006/relationships/tags" Target="../tags/tag219.xml"/><Relationship Id="rId1" Type="http://schemas.openxmlformats.org/officeDocument/2006/relationships/tags" Target="../tags/tag218.xml"/></Relationships>
</file>

<file path=ppt/slides/_rels/slide7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9.png"/><Relationship Id="rId4" Type="http://schemas.openxmlformats.org/officeDocument/2006/relationships/tags" Target="../tags/tag225.xml"/><Relationship Id="rId3" Type="http://schemas.openxmlformats.org/officeDocument/2006/relationships/tags" Target="../tags/tag224.xml"/><Relationship Id="rId2" Type="http://schemas.openxmlformats.org/officeDocument/2006/relationships/tags" Target="../tags/tag223.xml"/><Relationship Id="rId1" Type="http://schemas.openxmlformats.org/officeDocument/2006/relationships/tags" Target="../tags/tag222.xml"/></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7.xml"/><Relationship Id="rId1" Type="http://schemas.openxmlformats.org/officeDocument/2006/relationships/tags" Target="../tags/tag226.xml"/></Relationships>
</file>

<file path=ppt/slides/_rels/slide7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230.xml"/><Relationship Id="rId3" Type="http://schemas.openxmlformats.org/officeDocument/2006/relationships/image" Target="../media/image60.png"/><Relationship Id="rId2" Type="http://schemas.openxmlformats.org/officeDocument/2006/relationships/tags" Target="../tags/tag229.xml"/><Relationship Id="rId1" Type="http://schemas.openxmlformats.org/officeDocument/2006/relationships/tags" Target="../tags/tag228.xml"/></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1.xml"/></Relationships>
</file>

<file path=ppt/slides/_rels/slide78.xml.rels><?xml version="1.0" encoding="UTF-8" standalone="yes"?>
<Relationships xmlns="http://schemas.openxmlformats.org/package/2006/relationships"><Relationship Id="rId6" Type="http://schemas.openxmlformats.org/officeDocument/2006/relationships/vmlDrawing" Target="../drawings/vmlDrawing8.vml"/><Relationship Id="rId5" Type="http://schemas.openxmlformats.org/officeDocument/2006/relationships/slideLayout" Target="../slideLayouts/slideLayout2.xml"/><Relationship Id="rId4" Type="http://schemas.openxmlformats.org/officeDocument/2006/relationships/image" Target="../media/image61.wmf"/><Relationship Id="rId3" Type="http://schemas.openxmlformats.org/officeDocument/2006/relationships/oleObject" Target="../embeddings/oleObject12.bin"/><Relationship Id="rId2" Type="http://schemas.openxmlformats.org/officeDocument/2006/relationships/tags" Target="../tags/tag233.xml"/><Relationship Id="rId1" Type="http://schemas.openxmlformats.org/officeDocument/2006/relationships/tags" Target="../tags/tag232.xml"/></Relationships>
</file>

<file path=ppt/slides/_rels/slide7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36.xml"/><Relationship Id="rId2" Type="http://schemas.openxmlformats.org/officeDocument/2006/relationships/tags" Target="../tags/tag235.xml"/><Relationship Id="rId1" Type="http://schemas.openxmlformats.org/officeDocument/2006/relationships/tags" Target="../tags/tag23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8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3.png"/><Relationship Id="rId3" Type="http://schemas.openxmlformats.org/officeDocument/2006/relationships/image" Target="../media/image62.png"/><Relationship Id="rId2" Type="http://schemas.openxmlformats.org/officeDocument/2006/relationships/tags" Target="../tags/tag238.xml"/><Relationship Id="rId1" Type="http://schemas.openxmlformats.org/officeDocument/2006/relationships/tags" Target="../tags/tag237.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9.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21.xml"/><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7" name="Rectangle 2"/>
          <p:cNvSpPr>
            <a:spLocks noGrp="1"/>
          </p:cNvSpPr>
          <p:nvPr>
            <p:ph type="ctrTitle"/>
          </p:nvPr>
        </p:nvSpPr>
        <p:spPr>
          <a:xfrm>
            <a:off x="2860993" y="1693228"/>
            <a:ext cx="3495040" cy="1096645"/>
          </a:xfrm>
        </p:spPr>
        <p:txBody>
          <a:bodyPr vert="horz" wrap="none" lIns="63500" tIns="25400" rIns="63500" bIns="25400" anchor="ctr" anchorCtr="0">
            <a:spAutoFit/>
          </a:bodyPr>
          <a:p>
            <a:pPr algn="ctr">
              <a:lnSpc>
                <a:spcPct val="100000"/>
              </a:lnSpc>
              <a:buClrTx/>
              <a:buSzTx/>
              <a:buFontTx/>
            </a:pPr>
            <a:br>
              <a:rPr lang="en-US" altLang="zh-CN" dirty="0">
                <a:latin typeface="+mj-lt"/>
                <a:ea typeface="宋体" panose="02010600030101010101" pitchFamily="2" charset="-122"/>
                <a:cs typeface="+mj-cs"/>
              </a:rPr>
            </a:br>
            <a:r>
              <a:rPr lang="zh-CN" altLang="en-US" sz="4400" dirty="0">
                <a:solidFill>
                  <a:srgbClr val="000066"/>
                </a:solidFill>
                <a:latin typeface="黑体" panose="02010609060101010101" pitchFamily="49" charset="-122"/>
                <a:ea typeface="黑体" panose="02010609060101010101" pitchFamily="49" charset="-122"/>
                <a:cs typeface="+mj-cs"/>
              </a:rPr>
              <a:t>数据科学导论</a:t>
            </a:r>
            <a:endParaRPr lang="zh-CN" altLang="en-US" sz="4400" dirty="0">
              <a:solidFill>
                <a:srgbClr val="000066"/>
              </a:solidFill>
              <a:latin typeface="黑体" panose="02010609060101010101" pitchFamily="49" charset="-122"/>
              <a:ea typeface="黑体" panose="02010609060101010101" pitchFamily="49" charset="-122"/>
              <a:cs typeface="+mj-cs"/>
            </a:endParaRPr>
          </a:p>
        </p:txBody>
      </p:sp>
      <p:sp>
        <p:nvSpPr>
          <p:cNvPr id="9219" name="Text Box 8"/>
          <p:cNvSpPr txBox="1"/>
          <p:nvPr/>
        </p:nvSpPr>
        <p:spPr>
          <a:xfrm>
            <a:off x="252095" y="3484880"/>
            <a:ext cx="8641080" cy="1252220"/>
          </a:xfrm>
          <a:prstGeom prst="rect">
            <a:avLst/>
          </a:prstGeom>
          <a:noFill/>
          <a:ln w="12700">
            <a:noFill/>
          </a:ln>
        </p:spPr>
        <p:txBody>
          <a:bodyPr anchor="t" anchorCtr="0">
            <a:noAutofit/>
          </a:bodyPr>
          <a:p>
            <a:pPr eaLnBrk="0" hangingPunct="0">
              <a:spcBef>
                <a:spcPct val="50000"/>
              </a:spcBef>
            </a:pPr>
            <a:r>
              <a:rPr lang="en-US" altLang="zh-CN" b="0" dirty="0">
                <a:solidFill>
                  <a:srgbClr val="005400"/>
                </a:solidFill>
                <a:latin typeface="Arial" panose="020B0604020202020204" pitchFamily="34" charset="0"/>
                <a:ea typeface="宋体" panose="02010600030101010101" pitchFamily="2" charset="-122"/>
              </a:rPr>
              <a:t>                                           </a:t>
            </a:r>
            <a:r>
              <a:rPr lang="zh-CN" altLang="en-US" sz="2800" b="0" dirty="0">
                <a:solidFill>
                  <a:srgbClr val="003300"/>
                </a:solidFill>
                <a:latin typeface="仿宋" panose="02010609060101010101" pitchFamily="49" charset="-122"/>
                <a:ea typeface="仿宋" panose="02010609060101010101" pitchFamily="49" charset="-122"/>
              </a:rPr>
              <a:t>吴为民</a:t>
            </a:r>
            <a:endParaRPr lang="zh-CN" altLang="en-US" sz="2800" b="0" dirty="0">
              <a:solidFill>
                <a:srgbClr val="003300"/>
              </a:solidFill>
              <a:latin typeface="Arial" panose="020B0604020202020204" pitchFamily="34" charset="0"/>
              <a:ea typeface="宋体" panose="02010600030101010101" pitchFamily="2" charset="-122"/>
            </a:endParaRPr>
          </a:p>
          <a:p>
            <a:pPr eaLnBrk="0" hangingPunct="0">
              <a:spcBef>
                <a:spcPct val="50000"/>
              </a:spcBef>
            </a:pPr>
            <a:r>
              <a:rPr lang="en-US" altLang="zh-CN" sz="2800" b="0" dirty="0">
                <a:solidFill>
                  <a:srgbClr val="003300"/>
                </a:solidFill>
                <a:latin typeface="Arial" panose="020B0604020202020204" pitchFamily="34" charset="0"/>
                <a:ea typeface="宋体" panose="02010600030101010101" pitchFamily="2" charset="-122"/>
              </a:rPr>
              <a:t>              </a:t>
            </a:r>
            <a:r>
              <a:rPr lang="zh-CN" altLang="en-US" sz="2800" b="0" dirty="0">
                <a:solidFill>
                  <a:srgbClr val="003300"/>
                </a:solidFill>
                <a:latin typeface="Arial" panose="020B0604020202020204" pitchFamily="34" charset="0"/>
                <a:ea typeface="宋体" panose="02010600030101010101" pitchFamily="2" charset="-122"/>
              </a:rPr>
              <a:t>石油学院</a:t>
            </a:r>
            <a:r>
              <a:rPr lang="en-US" altLang="zh-CN" sz="2800" b="0" dirty="0">
                <a:solidFill>
                  <a:srgbClr val="003300"/>
                </a:solidFill>
                <a:latin typeface="Arial" panose="020B0604020202020204" pitchFamily="34" charset="0"/>
                <a:ea typeface="宋体" panose="02010600030101010101" pitchFamily="2" charset="-122"/>
              </a:rPr>
              <a:t>,  </a:t>
            </a:r>
            <a:r>
              <a:rPr lang="zh-CN" altLang="en-US" sz="2800" b="0" dirty="0">
                <a:solidFill>
                  <a:srgbClr val="003300"/>
                </a:solidFill>
                <a:latin typeface="Arial" panose="020B0604020202020204" pitchFamily="34" charset="0"/>
                <a:ea typeface="宋体" panose="02010600030101010101" pitchFamily="2" charset="-122"/>
              </a:rPr>
              <a:t>中国石油大学克拉玛依校区</a:t>
            </a:r>
            <a:endParaRPr lang="zh-CN" altLang="en-US" sz="2800" b="0" dirty="0">
              <a:solidFill>
                <a:srgbClr val="003300"/>
              </a:solidFill>
              <a:latin typeface="Arial" panose="020B0604020202020204" pitchFamily="34" charset="0"/>
              <a:ea typeface="宋体" panose="02010600030101010101" pitchFamily="2" charset="-122"/>
            </a:endParaRPr>
          </a:p>
        </p:txBody>
      </p:sp>
      <p:sp>
        <p:nvSpPr>
          <p:cNvPr id="9220" name="Text Box 10"/>
          <p:cNvSpPr txBox="1"/>
          <p:nvPr/>
        </p:nvSpPr>
        <p:spPr>
          <a:xfrm>
            <a:off x="7308215" y="6094095"/>
            <a:ext cx="1160145" cy="398780"/>
          </a:xfrm>
          <a:prstGeom prst="rect">
            <a:avLst/>
          </a:prstGeom>
          <a:noFill/>
          <a:ln w="12700">
            <a:noFill/>
          </a:ln>
        </p:spPr>
        <p:txBody>
          <a:bodyPr wrap="square" anchor="t" anchorCtr="0">
            <a:spAutoFit/>
          </a:bodyPr>
          <a:p>
            <a:pPr eaLnBrk="0" hangingPunct="0">
              <a:spcBef>
                <a:spcPct val="50000"/>
              </a:spcBef>
            </a:pPr>
            <a:r>
              <a:rPr lang="en-US" altLang="zh-CN" sz="2000" b="0" i="1" dirty="0">
                <a:solidFill>
                  <a:schemeClr val="tx1"/>
                </a:solidFill>
                <a:latin typeface="Arial" panose="020B0604020202020204" pitchFamily="34" charset="0"/>
                <a:ea typeface="宋体" panose="02010600030101010101" pitchFamily="2" charset="-122"/>
              </a:rPr>
              <a:t>2025</a:t>
            </a:r>
            <a:r>
              <a:rPr lang="zh-CN" altLang="en-US" sz="2000" b="0" i="1" dirty="0">
                <a:solidFill>
                  <a:schemeClr val="tx1"/>
                </a:solidFill>
                <a:latin typeface="Arial" panose="020B0604020202020204" pitchFamily="34" charset="0"/>
                <a:ea typeface="宋体" panose="02010600030101010101" pitchFamily="2" charset="-122"/>
              </a:rPr>
              <a:t>春</a:t>
            </a:r>
            <a:endParaRPr lang="zh-CN" altLang="en-US" sz="2000" b="0" i="1" dirty="0">
              <a:solidFill>
                <a:schemeClr val="tx1"/>
              </a:solidFill>
              <a:latin typeface="Arial" panose="020B0604020202020204" pitchFamily="34" charset="0"/>
              <a:ea typeface="宋体" panose="02010600030101010101" pitchFamily="2"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54527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 补充材料：人工智能</a:t>
            </a:r>
            <a:endParaRPr lang="zh-CN" altLang="en-US" sz="2800" dirty="0">
              <a:solidFill>
                <a:schemeClr val="accent1">
                  <a:lumMod val="75000"/>
                </a:schemeClr>
              </a:solidFill>
              <a:latin typeface="黑体" panose="02010609060101010101" pitchFamily="49" charset="-122"/>
              <a:ea typeface="黑体" panose="02010609060101010101" pitchFamily="49" charset="-122"/>
            </a:endParaRPr>
          </a:p>
        </p:txBody>
      </p:sp>
      <p:sp>
        <p:nvSpPr>
          <p:cNvPr id="2" name="Rectangle 3"/>
          <p:cNvSpPr>
            <a:spLocks noGrp="1" noRot="1"/>
          </p:cNvSpPr>
          <p:nvPr>
            <p:custDataLst>
              <p:tags r:id="rId2"/>
            </p:custDataLst>
          </p:nvPr>
        </p:nvSpPr>
        <p:spPr>
          <a:xfrm>
            <a:off x="144145" y="1353185"/>
            <a:ext cx="8861425" cy="4692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0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人工智能、机器学习、深度学习和大模型的区别与联系</a:t>
            </a:r>
            <a:endParaRPr lang="zh-CN" altLang="en-US" sz="2200" dirty="0" smtClean="0">
              <a:solidFill>
                <a:schemeClr val="tx1"/>
              </a:solidFill>
              <a:ea typeface="黑体" panose="02010609060101010101" pitchFamily="49" charset="-122"/>
              <a:sym typeface="+mn-ea"/>
            </a:endParaRPr>
          </a:p>
        </p:txBody>
      </p:sp>
      <p:pic>
        <p:nvPicPr>
          <p:cNvPr id="69" name="图片 68" descr="表格&#10;&#10;中度可信度描述已自动生成"/>
          <p:cNvPicPr>
            <a:picLocks noChangeAspect="1"/>
          </p:cNvPicPr>
          <p:nvPr/>
        </p:nvPicPr>
        <p:blipFill>
          <a:blip r:embed="rId3" cstate="print"/>
          <a:stretch>
            <a:fillRect/>
          </a:stretch>
        </p:blipFill>
        <p:spPr>
          <a:xfrm>
            <a:off x="131445" y="1936750"/>
            <a:ext cx="8905875" cy="4559935"/>
          </a:xfrm>
          <a:prstGeom prst="rect">
            <a:avLst/>
          </a:prstGeom>
        </p:spPr>
      </p:pic>
      <p:sp>
        <p:nvSpPr>
          <p:cNvPr id="70" name="文本框 69"/>
          <p:cNvSpPr txBox="1"/>
          <p:nvPr/>
        </p:nvSpPr>
        <p:spPr>
          <a:xfrm>
            <a:off x="3557270" y="2221865"/>
            <a:ext cx="5069205" cy="368300"/>
          </a:xfrm>
          <a:prstGeom prst="rect">
            <a:avLst/>
          </a:prstGeom>
          <a:noFill/>
        </p:spPr>
        <p:txBody>
          <a:bodyPr wrap="square">
            <a:spAutoFit/>
          </a:bodyPr>
          <a:p>
            <a:pPr indent="-70485" algn="ctr"/>
            <a:r>
              <a:rPr lang="zh-CN" altLang="en-US" sz="1800" kern="100" dirty="0">
                <a:solidFill>
                  <a:schemeClr val="tx1"/>
                </a:solidFill>
                <a:effectLst/>
                <a:latin typeface="微软雅黑" panose="020B0503020204020204" charset="-122"/>
                <a:ea typeface="微软雅黑" panose="020B0503020204020204" charset="-122"/>
                <a:cs typeface="Times New Roman" panose="02020603050405020304" pitchFamily="18" charset="0"/>
              </a:rPr>
              <a:t>人工智能、机器学习和深度学习的区别与联系</a:t>
            </a:r>
            <a:endParaRPr lang="zh-CN" altLang="en-US" sz="1800" kern="100" dirty="0">
              <a:solidFill>
                <a:schemeClr val="tx1"/>
              </a:solidFill>
              <a:effectLst/>
              <a:latin typeface="微软雅黑" panose="020B0503020204020204" charset="-122"/>
              <a:ea typeface="微软雅黑" panose="020B0503020204020204" charset="-122"/>
              <a:cs typeface="Times New Roman" panose="02020603050405020304" pitchFamily="18" charset="0"/>
            </a:endParaRPr>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Rectangle 3"/>
          <p:cNvSpPr>
            <a:spLocks noGrp="1" noRot="1"/>
          </p:cNvSpPr>
          <p:nvPr>
            <p:custDataLst>
              <p:tags r:id="rId1"/>
            </p:custDataLst>
          </p:nvPr>
        </p:nvSpPr>
        <p:spPr>
          <a:xfrm>
            <a:off x="88900" y="2814955"/>
            <a:ext cx="8977630" cy="37280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dirty="0" smtClean="0">
                <a:solidFill>
                  <a:schemeClr val="accent2">
                    <a:lumMod val="75000"/>
                  </a:schemeClr>
                </a:solidFill>
                <a:latin typeface="+mj-lt"/>
                <a:ea typeface="黑体" panose="02010609060101010101" pitchFamily="49" charset="-122"/>
                <a:cs typeface="+mj-lt"/>
                <a:sym typeface="+mn-ea"/>
              </a:rPr>
              <a:t>    </a:t>
            </a:r>
            <a:r>
              <a:rPr lang="en-US" dirty="0" smtClean="0">
                <a:solidFill>
                  <a:schemeClr val="accent2">
                    <a:lumMod val="75000"/>
                  </a:schemeClr>
                </a:solidFill>
                <a:latin typeface="+mj-lt"/>
                <a:ea typeface="黑体" panose="02010609060101010101" pitchFamily="49" charset="-122"/>
                <a:cs typeface="+mj-lt"/>
                <a:sym typeface="+mn-ea"/>
              </a:rPr>
              <a:t>-</a:t>
            </a:r>
            <a:r>
              <a:rPr dirty="0" smtClean="0">
                <a:solidFill>
                  <a:schemeClr val="accent2">
                    <a:lumMod val="75000"/>
                  </a:schemeClr>
                </a:solidFill>
                <a:latin typeface="+mj-lt"/>
                <a:ea typeface="黑体" panose="02010609060101010101" pitchFamily="49" charset="-122"/>
                <a:cs typeface="+mj-lt"/>
                <a:sym typeface="+mn-ea"/>
              </a:rPr>
              <a:t> </a:t>
            </a:r>
            <a:r>
              <a:rPr lang="zh-CN" dirty="0" smtClean="0">
                <a:solidFill>
                  <a:schemeClr val="accent2">
                    <a:lumMod val="75000"/>
                  </a:schemeClr>
                </a:solidFill>
                <a:latin typeface="+mj-lt"/>
                <a:ea typeface="黑体" panose="02010609060101010101" pitchFamily="49" charset="-122"/>
                <a:cs typeface="+mj-lt"/>
                <a:sym typeface="+mn-ea"/>
              </a:rPr>
              <a:t>语音识别</a:t>
            </a:r>
            <a:endParaRPr lang="zh-CN" altLang="en-US"/>
          </a:p>
          <a:p>
            <a:pPr marL="0" indent="0" algn="l" eaLnBrk="1" latinLnBrk="0" hangingPunct="1">
              <a:lnSpc>
                <a:spcPct val="100000"/>
              </a:lnSpc>
              <a:spcBef>
                <a:spcPts val="1200"/>
              </a:spcBef>
              <a:buSzTx/>
              <a:buFont typeface="Wingdings" panose="05000000000000000000" pitchFamily="2" charset="2"/>
              <a:buNone/>
            </a:pPr>
            <a:endParaRPr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dirty="0" smtClean="0">
                <a:solidFill>
                  <a:schemeClr val="accent2">
                    <a:lumMod val="75000"/>
                  </a:schemeClr>
                </a:solidFill>
                <a:latin typeface="+mj-lt"/>
                <a:ea typeface="黑体" panose="02010609060101010101" pitchFamily="49" charset="-122"/>
                <a:cs typeface="+mj-lt"/>
                <a:sym typeface="+mn-ea"/>
              </a:rPr>
              <a:t>    </a:t>
            </a:r>
            <a:r>
              <a:rPr lang="en-US" dirty="0" smtClean="0">
                <a:solidFill>
                  <a:schemeClr val="accent2">
                    <a:lumMod val="75000"/>
                  </a:schemeClr>
                </a:solidFill>
                <a:latin typeface="+mj-lt"/>
                <a:ea typeface="黑体" panose="02010609060101010101" pitchFamily="49" charset="-122"/>
                <a:cs typeface="+mj-lt"/>
                <a:sym typeface="+mn-ea"/>
              </a:rPr>
              <a:t>-</a:t>
            </a:r>
            <a:r>
              <a:rPr dirty="0" smtClean="0">
                <a:solidFill>
                  <a:schemeClr val="accent2">
                    <a:lumMod val="75000"/>
                  </a:schemeClr>
                </a:solidFill>
                <a:latin typeface="+mj-lt"/>
                <a:ea typeface="黑体" panose="02010609060101010101" pitchFamily="49" charset="-122"/>
                <a:cs typeface="+mj-lt"/>
                <a:sym typeface="+mn-ea"/>
              </a:rPr>
              <a:t> </a:t>
            </a:r>
            <a:r>
              <a:rPr lang="zh-CN" altLang="en-US" dirty="0" smtClean="0">
                <a:solidFill>
                  <a:schemeClr val="accent2">
                    <a:lumMod val="75000"/>
                  </a:schemeClr>
                </a:solidFill>
                <a:latin typeface="+mj-lt"/>
                <a:ea typeface="黑体" panose="02010609060101010101" pitchFamily="49" charset="-122"/>
                <a:cs typeface="+mj-lt"/>
                <a:sym typeface="+mn-ea"/>
              </a:rPr>
              <a:t>图像识别</a:t>
            </a:r>
            <a:endParaRPr lang="zh-CN" altLang="en-US"/>
          </a:p>
          <a:p>
            <a:pPr marL="0" indent="0" algn="l" eaLnBrk="1" latinLnBrk="0" hangingPunct="1">
              <a:lnSpc>
                <a:spcPct val="100000"/>
              </a:lnSpc>
              <a:spcBef>
                <a:spcPts val="1200"/>
              </a:spcBef>
              <a:buSzTx/>
              <a:buFont typeface="Wingdings" panose="05000000000000000000" pitchFamily="2" charset="2"/>
              <a:buNone/>
            </a:pPr>
            <a:endParaRPr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dirty="0" smtClean="0">
                <a:solidFill>
                  <a:schemeClr val="accent2">
                    <a:lumMod val="75000"/>
                  </a:schemeClr>
                </a:solidFill>
                <a:latin typeface="+mj-lt"/>
                <a:ea typeface="黑体" panose="02010609060101010101" pitchFamily="49" charset="-122"/>
                <a:cs typeface="+mj-lt"/>
                <a:sym typeface="+mn-ea"/>
              </a:rPr>
              <a:t>    </a:t>
            </a:r>
            <a:r>
              <a:rPr lang="en-US" dirty="0" smtClean="0">
                <a:solidFill>
                  <a:schemeClr val="accent2">
                    <a:lumMod val="75000"/>
                  </a:schemeClr>
                </a:solidFill>
                <a:latin typeface="+mj-lt"/>
                <a:ea typeface="黑体" panose="02010609060101010101" pitchFamily="49" charset="-122"/>
                <a:cs typeface="+mj-lt"/>
                <a:sym typeface="+mn-ea"/>
              </a:rPr>
              <a:t>-</a:t>
            </a:r>
            <a:r>
              <a:rPr dirty="0" smtClean="0">
                <a:solidFill>
                  <a:schemeClr val="accent2">
                    <a:lumMod val="75000"/>
                  </a:schemeClr>
                </a:solidFill>
                <a:latin typeface="+mj-lt"/>
                <a:ea typeface="黑体" panose="02010609060101010101" pitchFamily="49" charset="-122"/>
                <a:cs typeface="+mj-lt"/>
                <a:sym typeface="+mn-ea"/>
              </a:rPr>
              <a:t> </a:t>
            </a:r>
            <a:r>
              <a:rPr lang="zh-CN" altLang="en-US" dirty="0" smtClean="0">
                <a:solidFill>
                  <a:schemeClr val="accent2">
                    <a:lumMod val="75000"/>
                  </a:schemeClr>
                </a:solidFill>
                <a:latin typeface="+mj-lt"/>
                <a:ea typeface="黑体" panose="02010609060101010101" pitchFamily="49" charset="-122"/>
                <a:cs typeface="+mj-lt"/>
                <a:sym typeface="+mn-ea"/>
              </a:rPr>
              <a:t>围棋</a:t>
            </a:r>
            <a:endParaRPr lang="zh-CN" altLang="en-US"/>
          </a:p>
          <a:p>
            <a:pPr marL="0" indent="0" algn="l" eaLnBrk="1" latinLnBrk="0" hangingPunct="1">
              <a:lnSpc>
                <a:spcPct val="100000"/>
              </a:lnSpc>
              <a:spcBef>
                <a:spcPts val="1200"/>
              </a:spcBef>
              <a:buSzTx/>
              <a:buFont typeface="Wingdings" panose="05000000000000000000" pitchFamily="2" charset="2"/>
              <a:buNone/>
            </a:pPr>
            <a:endParaRPr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dirty="0" smtClean="0">
                <a:solidFill>
                  <a:schemeClr val="accent2">
                    <a:lumMod val="75000"/>
                  </a:schemeClr>
                </a:solidFill>
                <a:latin typeface="+mj-lt"/>
                <a:ea typeface="黑体" panose="02010609060101010101" pitchFamily="49" charset="-122"/>
                <a:cs typeface="+mj-lt"/>
                <a:sym typeface="+mn-ea"/>
              </a:rPr>
              <a:t>    </a:t>
            </a:r>
            <a:r>
              <a:rPr lang="en-US" dirty="0" smtClean="0">
                <a:solidFill>
                  <a:schemeClr val="accent2">
                    <a:lumMod val="75000"/>
                  </a:schemeClr>
                </a:solidFill>
                <a:latin typeface="+mj-lt"/>
                <a:ea typeface="黑体" panose="02010609060101010101" pitchFamily="49" charset="-122"/>
                <a:cs typeface="+mj-lt"/>
                <a:sym typeface="+mn-ea"/>
              </a:rPr>
              <a:t>-</a:t>
            </a:r>
            <a:r>
              <a:rPr dirty="0" smtClean="0">
                <a:solidFill>
                  <a:schemeClr val="accent2">
                    <a:lumMod val="75000"/>
                  </a:schemeClr>
                </a:solidFill>
                <a:latin typeface="+mj-lt"/>
                <a:ea typeface="黑体" panose="02010609060101010101" pitchFamily="49" charset="-122"/>
                <a:cs typeface="+mj-lt"/>
                <a:sym typeface="+mn-ea"/>
              </a:rPr>
              <a:t> </a:t>
            </a:r>
            <a:r>
              <a:rPr lang="zh-CN" dirty="0" smtClean="0">
                <a:solidFill>
                  <a:schemeClr val="accent2">
                    <a:lumMod val="75000"/>
                  </a:schemeClr>
                </a:solidFill>
                <a:latin typeface="+mj-lt"/>
                <a:ea typeface="黑体" panose="02010609060101010101" pitchFamily="49" charset="-122"/>
                <a:cs typeface="+mj-lt"/>
                <a:sym typeface="+mn-ea"/>
              </a:rPr>
              <a:t>对话</a:t>
            </a:r>
            <a:r>
              <a:rPr lang="zh-CN" altLang="en-US" dirty="0" smtClean="0">
                <a:solidFill>
                  <a:schemeClr val="accent2">
                    <a:lumMod val="75000"/>
                  </a:schemeClr>
                </a:solidFill>
                <a:latin typeface="+mj-lt"/>
                <a:ea typeface="黑体" panose="02010609060101010101" pitchFamily="49" charset="-122"/>
                <a:cs typeface="+mj-lt"/>
                <a:sym typeface="+mn-ea"/>
              </a:rPr>
              <a:t>系统</a:t>
            </a:r>
            <a:endParaRPr lang="zh-CN" altLang="en-US" dirty="0" smtClean="0">
              <a:solidFill>
                <a:schemeClr val="accent2">
                  <a:lumMod val="75000"/>
                </a:schemeClr>
              </a:solidFill>
              <a:latin typeface="+mj-lt"/>
              <a:ea typeface="黑体" panose="02010609060101010101" pitchFamily="49" charset="-122"/>
              <a:cs typeface="+mj-lt"/>
              <a:sym typeface="+mn-ea"/>
            </a:endParaRPr>
          </a:p>
        </p:txBody>
      </p:sp>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2"/>
            </p:custDataLst>
          </p:nvPr>
        </p:nvSpPr>
        <p:spPr>
          <a:xfrm>
            <a:off x="182880" y="795655"/>
            <a:ext cx="86944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 机器学习（</a:t>
            </a:r>
            <a:r>
              <a:rPr lang="en-US" altLang="zh-CN" sz="2800" dirty="0">
                <a:solidFill>
                  <a:schemeClr val="accent1">
                    <a:lumMod val="75000"/>
                  </a:schemeClr>
                </a:solidFill>
                <a:latin typeface="黑体" panose="02010609060101010101" pitchFamily="49" charset="-122"/>
                <a:ea typeface="黑体" panose="02010609060101010101" pitchFamily="49" charset="-122"/>
                <a:sym typeface="+mn-ea"/>
              </a:rPr>
              <a:t>Machine Learning</a:t>
            </a: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a:t>
            </a:r>
            <a:r>
              <a:rPr lang="en-US" altLang="zh-CN" sz="2800" dirty="0">
                <a:solidFill>
                  <a:schemeClr val="accent1">
                    <a:lumMod val="75000"/>
                  </a:schemeClr>
                </a:solidFill>
                <a:latin typeface="黑体" panose="02010609060101010101" pitchFamily="49" charset="-122"/>
                <a:ea typeface="黑体" panose="02010609060101010101" pitchFamily="49" charset="-122"/>
                <a:sym typeface="+mn-ea"/>
              </a:rPr>
              <a:t>ML</a:t>
            </a: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a:t>
            </a:r>
            <a:endParaRPr lang="zh-CN" altLang="en-US" sz="2800" dirty="0">
              <a:solidFill>
                <a:schemeClr val="accent1">
                  <a:lumMod val="75000"/>
                </a:schemeClr>
              </a:solidFill>
              <a:latin typeface="黑体" panose="02010609060101010101" pitchFamily="49" charset="-122"/>
              <a:ea typeface="黑体" panose="02010609060101010101" pitchFamily="49" charset="-122"/>
            </a:endParaRPr>
          </a:p>
        </p:txBody>
      </p:sp>
      <p:sp>
        <p:nvSpPr>
          <p:cNvPr id="2" name="Rectangle 3"/>
          <p:cNvSpPr>
            <a:spLocks noGrp="1" noRot="1"/>
          </p:cNvSpPr>
          <p:nvPr>
            <p:custDataLst>
              <p:tags r:id="rId3"/>
            </p:custDataLst>
          </p:nvPr>
        </p:nvSpPr>
        <p:spPr>
          <a:xfrm>
            <a:off x="144145" y="1353185"/>
            <a:ext cx="8861425" cy="7880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含义：</a:t>
            </a:r>
            <a:r>
              <a:rPr lang="zh-CN" altLang="en-US" sz="2300" dirty="0" smtClean="0">
                <a:solidFill>
                  <a:schemeClr val="tx1"/>
                </a:solidFill>
                <a:ea typeface="黑体" panose="02010609060101010101" pitchFamily="49" charset="-122"/>
                <a:sym typeface="+mn-ea"/>
              </a:rPr>
              <a:t>是指从有限的观测数据中学习出具有一般性的规律，</a:t>
            </a:r>
            <a:r>
              <a:rPr lang="en-US" altLang="zh-CN" sz="2300" dirty="0" smtClean="0">
                <a:solidFill>
                  <a:schemeClr val="tx1"/>
                </a:solidFill>
                <a:ea typeface="黑体" panose="02010609060101010101" pitchFamily="49" charset="-122"/>
                <a:sym typeface="+mn-ea"/>
              </a:rPr>
              <a:t> </a:t>
            </a:r>
            <a:r>
              <a:rPr lang="zh-CN" altLang="en-US" sz="2300" dirty="0" smtClean="0">
                <a:solidFill>
                  <a:schemeClr val="tx1"/>
                </a:solidFill>
                <a:ea typeface="黑体" panose="02010609060101010101" pitchFamily="49" charset="-122"/>
                <a:sym typeface="+mn-ea"/>
              </a:rPr>
              <a:t>并利用这些规律对未知数据进行预测的方法</a:t>
            </a:r>
            <a:r>
              <a:rPr lang="zh-CN" altLang="en-US" sz="2300" dirty="0" smtClean="0">
                <a:solidFill>
                  <a:schemeClr val="tx1"/>
                </a:solidFill>
                <a:ea typeface="黑体" panose="02010609060101010101" pitchFamily="49" charset="-122"/>
                <a:sym typeface="+mn-ea"/>
              </a:rPr>
              <a:t>。</a:t>
            </a:r>
            <a:endParaRPr lang="zh-CN" altLang="en-US" sz="2200" dirty="0" smtClean="0">
              <a:solidFill>
                <a:schemeClr val="tx1"/>
              </a:solidFill>
              <a:ea typeface="黑体" panose="02010609060101010101" pitchFamily="49" charset="-122"/>
              <a:sym typeface="+mn-ea"/>
            </a:endParaRPr>
          </a:p>
        </p:txBody>
      </p:sp>
      <p:sp>
        <p:nvSpPr>
          <p:cNvPr id="3" name="Rectangle 3"/>
          <p:cNvSpPr>
            <a:spLocks noGrp="1" noRot="1"/>
          </p:cNvSpPr>
          <p:nvPr>
            <p:custDataLst>
              <p:tags r:id="rId4"/>
            </p:custDataLst>
          </p:nvPr>
        </p:nvSpPr>
        <p:spPr>
          <a:xfrm>
            <a:off x="144145" y="2230755"/>
            <a:ext cx="8861425" cy="4711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sz="2400" dirty="0" smtClean="0">
                <a:solidFill>
                  <a:srgbClr val="134AD5"/>
                </a:solidFill>
                <a:ea typeface="黑体" panose="02010609060101010101" pitchFamily="49" charset="-122"/>
                <a:cs typeface="+mn-lt"/>
              </a:rPr>
              <a:t>  * </a:t>
            </a:r>
            <a:r>
              <a:rPr lang="zh-CN" altLang="en-US" sz="2400" dirty="0" smtClean="0">
                <a:solidFill>
                  <a:srgbClr val="134AD5"/>
                </a:solidFill>
                <a:ea typeface="黑体" panose="02010609060101010101" pitchFamily="49" charset="-122"/>
                <a:cs typeface="+mn-lt"/>
              </a:rPr>
              <a:t>机器学习 ≈ 构建一个映射函数</a:t>
            </a:r>
            <a:endParaRPr lang="zh-CN" altLang="en-US" dirty="0" smtClean="0">
              <a:solidFill>
                <a:srgbClr val="134AD5"/>
              </a:solidFill>
              <a:ea typeface="黑体" panose="02010609060101010101" pitchFamily="49" charset="-122"/>
              <a:cs typeface="+mn-lt"/>
              <a:sym typeface="+mn-ea"/>
            </a:endParaRPr>
          </a:p>
        </p:txBody>
      </p:sp>
      <p:pic>
        <p:nvPicPr>
          <p:cNvPr id="8" name="图片 7"/>
          <p:cNvPicPr>
            <a:picLocks noChangeAspect="1"/>
          </p:cNvPicPr>
          <p:nvPr/>
        </p:nvPicPr>
        <p:blipFill>
          <a:blip r:embed="rId5"/>
          <a:stretch>
            <a:fillRect/>
          </a:stretch>
        </p:blipFill>
        <p:spPr>
          <a:xfrm>
            <a:off x="2461895" y="2832100"/>
            <a:ext cx="4946015" cy="496570"/>
          </a:xfrm>
          <a:prstGeom prst="rect">
            <a:avLst/>
          </a:prstGeom>
        </p:spPr>
      </p:pic>
      <p:pic>
        <p:nvPicPr>
          <p:cNvPr id="9" name="图片 8"/>
          <p:cNvPicPr>
            <a:picLocks noChangeAspect="1"/>
          </p:cNvPicPr>
          <p:nvPr/>
        </p:nvPicPr>
        <p:blipFill>
          <a:blip r:embed="rId6"/>
          <a:stretch>
            <a:fillRect/>
          </a:stretch>
        </p:blipFill>
        <p:spPr>
          <a:xfrm>
            <a:off x="2473325" y="3829050"/>
            <a:ext cx="3975100" cy="633095"/>
          </a:xfrm>
          <a:prstGeom prst="rect">
            <a:avLst/>
          </a:prstGeom>
        </p:spPr>
      </p:pic>
      <p:pic>
        <p:nvPicPr>
          <p:cNvPr id="10" name="图片 9"/>
          <p:cNvPicPr>
            <a:picLocks noChangeAspect="1"/>
          </p:cNvPicPr>
          <p:nvPr/>
        </p:nvPicPr>
        <p:blipFill>
          <a:blip r:embed="rId7"/>
          <a:stretch>
            <a:fillRect/>
          </a:stretch>
        </p:blipFill>
        <p:spPr>
          <a:xfrm>
            <a:off x="2465705" y="4870450"/>
            <a:ext cx="5920740" cy="655320"/>
          </a:xfrm>
          <a:prstGeom prst="rect">
            <a:avLst/>
          </a:prstGeom>
        </p:spPr>
      </p:pic>
      <p:pic>
        <p:nvPicPr>
          <p:cNvPr id="11" name="图片 10"/>
          <p:cNvPicPr>
            <a:picLocks noChangeAspect="1"/>
          </p:cNvPicPr>
          <p:nvPr/>
        </p:nvPicPr>
        <p:blipFill>
          <a:blip r:embed="rId8"/>
          <a:stretch>
            <a:fillRect/>
          </a:stretch>
        </p:blipFill>
        <p:spPr>
          <a:xfrm>
            <a:off x="2506345" y="5974715"/>
            <a:ext cx="6023610" cy="333375"/>
          </a:xfrm>
          <a:prstGeom prst="rect">
            <a:avLst/>
          </a:prstGeom>
        </p:spPr>
      </p:pic>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86944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 机器学习</a:t>
            </a:r>
            <a:endParaRPr lang="zh-CN" altLang="en-US" sz="2800" dirty="0">
              <a:solidFill>
                <a:schemeClr val="accent1">
                  <a:lumMod val="75000"/>
                </a:schemeClr>
              </a:solidFill>
              <a:latin typeface="黑体" panose="02010609060101010101" pitchFamily="49" charset="-122"/>
              <a:ea typeface="黑体" panose="02010609060101010101" pitchFamily="49" charset="-122"/>
            </a:endParaRPr>
          </a:p>
        </p:txBody>
      </p:sp>
      <p:sp>
        <p:nvSpPr>
          <p:cNvPr id="2" name="Rectangle 3"/>
          <p:cNvSpPr>
            <a:spLocks noGrp="1" noRot="1"/>
          </p:cNvSpPr>
          <p:nvPr>
            <p:custDataLst>
              <p:tags r:id="rId2"/>
            </p:custDataLst>
          </p:nvPr>
        </p:nvSpPr>
        <p:spPr>
          <a:xfrm>
            <a:off x="127635" y="1353185"/>
            <a:ext cx="8920480" cy="51415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 机器学习</a:t>
            </a:r>
            <a:r>
              <a:rPr lang="zh-CN" altLang="en-US" sz="2400" dirty="0" smtClean="0">
                <a:solidFill>
                  <a:srgbClr val="134AD5"/>
                </a:solidFill>
                <a:ea typeface="黑体" panose="02010609060101010101" pitchFamily="49" charset="-122"/>
                <a:cs typeface="+mn-lt"/>
                <a:sym typeface="+mn-ea"/>
              </a:rPr>
              <a:t>六大特征</a:t>
            </a:r>
            <a:endParaRPr lang="zh-CN" altLang="en-US"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sz="2200" dirty="0" smtClean="0">
                <a:ea typeface="黑体" panose="02010609060101010101" pitchFamily="49" charset="-122"/>
                <a:sym typeface="+mn-ea"/>
              </a:rPr>
              <a:t>  </a:t>
            </a:r>
            <a:r>
              <a:rPr lang="en-US" sz="2200" dirty="0" smtClean="0">
                <a:ea typeface="黑体" panose="02010609060101010101" pitchFamily="49" charset="-122"/>
                <a:sym typeface="+mn-ea"/>
              </a:rPr>
              <a:t>  </a:t>
            </a:r>
            <a:r>
              <a:rPr sz="2200" dirty="0" smtClean="0">
                <a:ea typeface="黑体" panose="02010609060101010101" pitchFamily="49" charset="-122"/>
                <a:sym typeface="+mn-ea"/>
              </a:rPr>
              <a:t>- </a:t>
            </a:r>
            <a:r>
              <a:rPr lang="zh-CN" altLang="en-US" sz="2300" dirty="0" smtClean="0">
                <a:solidFill>
                  <a:schemeClr val="tx1"/>
                </a:solidFill>
                <a:ea typeface="黑体" panose="02010609060101010101" pitchFamily="49" charset="-122"/>
                <a:sym typeface="+mn-ea"/>
              </a:rPr>
              <a:t>基于数据的学习：</a:t>
            </a:r>
            <a:r>
              <a:rPr lang="zh-CN" altLang="en-US" sz="2000" dirty="0" smtClean="0">
                <a:solidFill>
                  <a:schemeClr val="tx1"/>
                </a:solidFill>
                <a:latin typeface="+mj-lt"/>
                <a:ea typeface="宋体" panose="02010600030101010101" pitchFamily="2" charset="-122"/>
                <a:sym typeface="+mn-ea"/>
              </a:rPr>
              <a:t>与传统的编程方法不同，机器学习模型并不完全依赖预定义的规则或指令，而是基于大量数据进行训练，从中学习模式和规律。</a:t>
            </a:r>
            <a:endParaRPr lang="zh-CN" altLang="en-US" sz="2000" dirty="0" smtClean="0">
              <a:solidFill>
                <a:schemeClr val="tx1"/>
              </a:solidFill>
              <a:latin typeface="+mj-lt"/>
              <a:ea typeface="宋体" panose="02010600030101010101" pitchFamily="2" charset="-122"/>
              <a:sym typeface="+mn-ea"/>
            </a:endParaRPr>
          </a:p>
          <a:p>
            <a:pPr marL="0" indent="0" algn="l" eaLnBrk="1" hangingPunct="1">
              <a:lnSpc>
                <a:spcPct val="100000"/>
              </a:lnSpc>
              <a:spcBef>
                <a:spcPts val="600"/>
              </a:spcBef>
              <a:buSzTx/>
              <a:buFont typeface="Wingdings" panose="05000000000000000000" pitchFamily="2" charset="2"/>
              <a:buNone/>
            </a:pPr>
            <a:r>
              <a:rPr sz="2300" dirty="0" smtClean="0">
                <a:ea typeface="黑体" panose="02010609060101010101" pitchFamily="49" charset="-122"/>
                <a:sym typeface="+mn-ea"/>
              </a:rPr>
              <a:t>  </a:t>
            </a:r>
            <a:r>
              <a:rPr lang="en-US" sz="2300" dirty="0" smtClean="0">
                <a:ea typeface="黑体" panose="02010609060101010101" pitchFamily="49" charset="-122"/>
                <a:sym typeface="+mn-ea"/>
              </a:rPr>
              <a:t>  </a:t>
            </a:r>
            <a:r>
              <a:rPr sz="2300" dirty="0" smtClean="0">
                <a:ea typeface="黑体" panose="02010609060101010101" pitchFamily="49" charset="-122"/>
                <a:sym typeface="+mn-ea"/>
              </a:rPr>
              <a:t>- </a:t>
            </a:r>
            <a:r>
              <a:rPr lang="zh-CN" altLang="en-US" sz="2300" dirty="0" smtClean="0">
                <a:ea typeface="黑体" panose="02010609060101010101" pitchFamily="49" charset="-122"/>
                <a:sym typeface="+mn-ea"/>
              </a:rPr>
              <a:t>高维数据处理：</a:t>
            </a:r>
            <a:r>
              <a:rPr lang="zh-CN" altLang="en-US" sz="2000" dirty="0" smtClean="0">
                <a:solidFill>
                  <a:schemeClr val="tx1"/>
                </a:solidFill>
                <a:latin typeface="+mj-lt"/>
                <a:ea typeface="宋体" panose="02010600030101010101" pitchFamily="2" charset="-122"/>
                <a:sym typeface="+mn-ea"/>
              </a:rPr>
              <a:t>很多机器学习算法能够处理高维度的数据，这使得它们在诸如图像识别、文本处理等领域中变得尤为重要。</a:t>
            </a:r>
            <a:endParaRPr lang="zh-CN" altLang="en-US" sz="2000" dirty="0" smtClean="0">
              <a:solidFill>
                <a:schemeClr val="tx1"/>
              </a:solidFill>
              <a:latin typeface="+mj-lt"/>
              <a:ea typeface="宋体" panose="02010600030101010101" pitchFamily="2" charset="-122"/>
              <a:sym typeface="+mn-ea"/>
            </a:endParaRPr>
          </a:p>
          <a:p>
            <a:pPr marL="0" indent="0" algn="l" eaLnBrk="1" hangingPunct="1">
              <a:lnSpc>
                <a:spcPct val="100000"/>
              </a:lnSpc>
              <a:spcBef>
                <a:spcPts val="600"/>
              </a:spcBef>
              <a:buSzTx/>
              <a:buFont typeface="Wingdings" panose="05000000000000000000" pitchFamily="2" charset="2"/>
              <a:buNone/>
            </a:pPr>
            <a:r>
              <a:rPr sz="2300" dirty="0" smtClean="0">
                <a:ea typeface="黑体" panose="02010609060101010101" pitchFamily="49" charset="-122"/>
                <a:sym typeface="+mn-ea"/>
              </a:rPr>
              <a:t>  </a:t>
            </a:r>
            <a:r>
              <a:rPr lang="en-US" sz="2300" dirty="0" smtClean="0">
                <a:ea typeface="黑体" panose="02010609060101010101" pitchFamily="49" charset="-122"/>
                <a:sym typeface="+mn-ea"/>
              </a:rPr>
              <a:t>  </a:t>
            </a:r>
            <a:r>
              <a:rPr sz="2300" dirty="0" smtClean="0">
                <a:ea typeface="黑体" panose="02010609060101010101" pitchFamily="49" charset="-122"/>
                <a:sym typeface="+mn-ea"/>
              </a:rPr>
              <a:t>- </a:t>
            </a:r>
            <a:r>
              <a:rPr lang="zh-CN" altLang="en-US" sz="2300" dirty="0" smtClean="0">
                <a:ea typeface="黑体" panose="02010609060101010101" pitchFamily="49" charset="-122"/>
                <a:sym typeface="+mn-ea"/>
              </a:rPr>
              <a:t>泛化能力：</a:t>
            </a:r>
            <a:r>
              <a:rPr lang="zh-CN" altLang="en-US" sz="2000" dirty="0" smtClean="0">
                <a:solidFill>
                  <a:schemeClr val="tx1"/>
                </a:solidFill>
                <a:latin typeface="+mj-lt"/>
                <a:ea typeface="宋体" panose="02010600030101010101" pitchFamily="2" charset="-122"/>
                <a:sym typeface="+mn-ea"/>
              </a:rPr>
              <a:t>机器学习模型的目标不仅是在训练数据上表现良好，更重要的是在未见过的数据上展现出良好的预测或分类能力，该能力称为泛化。</a:t>
            </a:r>
            <a:endParaRPr lang="zh-CN" altLang="en-US" sz="2000" dirty="0" smtClean="0">
              <a:solidFill>
                <a:schemeClr val="tx1"/>
              </a:solidFill>
              <a:latin typeface="+mj-lt"/>
              <a:ea typeface="宋体" panose="02010600030101010101" pitchFamily="2" charset="-122"/>
              <a:sym typeface="+mn-ea"/>
            </a:endParaRPr>
          </a:p>
          <a:p>
            <a:pPr marL="0" indent="0" algn="l" eaLnBrk="1" hangingPunct="1">
              <a:lnSpc>
                <a:spcPct val="100000"/>
              </a:lnSpc>
              <a:spcBef>
                <a:spcPts val="600"/>
              </a:spcBef>
              <a:buSzTx/>
              <a:buFont typeface="Wingdings" panose="05000000000000000000" pitchFamily="2" charset="2"/>
              <a:buNone/>
            </a:pPr>
            <a:r>
              <a:rPr sz="2300" dirty="0" smtClean="0">
                <a:ea typeface="黑体" panose="02010609060101010101" pitchFamily="49" charset="-122"/>
                <a:sym typeface="+mn-ea"/>
              </a:rPr>
              <a:t>  </a:t>
            </a:r>
            <a:r>
              <a:rPr lang="en-US" sz="2300" dirty="0" smtClean="0">
                <a:ea typeface="黑体" panose="02010609060101010101" pitchFamily="49" charset="-122"/>
                <a:sym typeface="+mn-ea"/>
              </a:rPr>
              <a:t>  </a:t>
            </a:r>
            <a:r>
              <a:rPr sz="2300" dirty="0" smtClean="0">
                <a:ea typeface="黑体" panose="02010609060101010101" pitchFamily="49" charset="-122"/>
                <a:sym typeface="+mn-ea"/>
              </a:rPr>
              <a:t>- </a:t>
            </a:r>
            <a:r>
              <a:rPr lang="zh-CN" altLang="en-US" sz="2300" dirty="0" smtClean="0">
                <a:ea typeface="黑体" panose="02010609060101010101" pitchFamily="49" charset="-122"/>
                <a:sym typeface="+mn-ea"/>
              </a:rPr>
              <a:t>与其他领域的交叉：</a:t>
            </a:r>
            <a:r>
              <a:rPr lang="zh-CN" altLang="en-US" sz="2000" b="0" dirty="0" smtClean="0">
                <a:solidFill>
                  <a:schemeClr val="tx1"/>
                </a:solidFill>
                <a:ea typeface="黑体" panose="02010609060101010101" pitchFamily="49" charset="-122"/>
                <a:sym typeface="+mn-ea"/>
              </a:rPr>
              <a:t>机器学习经常与其他领域（如统计学、优化、神经科学）交叉，从而导致新算法和方法论的产生。</a:t>
            </a:r>
            <a:endParaRPr lang="zh-CN" altLang="en-US" sz="2000" b="0" dirty="0" smtClean="0">
              <a:solidFill>
                <a:schemeClr val="tx1"/>
              </a:solidFill>
              <a:ea typeface="黑体" panose="02010609060101010101" pitchFamily="49" charset="-122"/>
              <a:sym typeface="+mn-ea"/>
            </a:endParaRPr>
          </a:p>
          <a:p>
            <a:pPr marL="0" indent="0" algn="l" eaLnBrk="1" hangingPunct="1">
              <a:lnSpc>
                <a:spcPct val="100000"/>
              </a:lnSpc>
              <a:spcBef>
                <a:spcPts val="600"/>
              </a:spcBef>
              <a:buSzTx/>
              <a:buFont typeface="Wingdings" panose="05000000000000000000" pitchFamily="2" charset="2"/>
              <a:buNone/>
            </a:pPr>
            <a:r>
              <a:rPr sz="2300" dirty="0" smtClean="0">
                <a:ea typeface="黑体" panose="02010609060101010101" pitchFamily="49" charset="-122"/>
                <a:sym typeface="+mn-ea"/>
              </a:rPr>
              <a:t>  </a:t>
            </a:r>
            <a:r>
              <a:rPr lang="en-US" sz="2300" dirty="0" smtClean="0">
                <a:ea typeface="黑体" panose="02010609060101010101" pitchFamily="49" charset="-122"/>
                <a:sym typeface="+mn-ea"/>
              </a:rPr>
              <a:t>  </a:t>
            </a:r>
            <a:r>
              <a:rPr sz="2300" dirty="0" smtClean="0">
                <a:ea typeface="黑体" panose="02010609060101010101" pitchFamily="49" charset="-122"/>
                <a:sym typeface="+mn-ea"/>
              </a:rPr>
              <a:t>- </a:t>
            </a:r>
            <a:r>
              <a:rPr lang="zh-CN" altLang="en-US" sz="2300" dirty="0" smtClean="0">
                <a:ea typeface="黑体" panose="02010609060101010101" pitchFamily="49" charset="-122"/>
                <a:sym typeface="+mn-ea"/>
              </a:rPr>
              <a:t>自动化和适应性：</a:t>
            </a:r>
            <a:r>
              <a:rPr lang="zh-CN" altLang="en-US" sz="2000" b="0" dirty="0" smtClean="0">
                <a:ea typeface="黑体" panose="02010609060101010101" pitchFamily="49" charset="-122"/>
                <a:sym typeface="+mn-ea"/>
              </a:rPr>
              <a:t>机器学习模型一旦被训练好，就能自动处理新的输入数据并做出决策。许多机器学习模型具有适应性，能随着数据变化自动调整。</a:t>
            </a:r>
            <a:endParaRPr lang="zh-CN" altLang="en-US" sz="2000" b="0" dirty="0" smtClean="0">
              <a:ea typeface="黑体" panose="02010609060101010101" pitchFamily="49" charset="-122"/>
              <a:sym typeface="+mn-ea"/>
            </a:endParaRPr>
          </a:p>
          <a:p>
            <a:pPr marL="0" indent="0" algn="l" eaLnBrk="1" hangingPunct="1">
              <a:lnSpc>
                <a:spcPct val="100000"/>
              </a:lnSpc>
              <a:spcBef>
                <a:spcPts val="600"/>
              </a:spcBef>
              <a:buSzTx/>
              <a:buFont typeface="Wingdings" panose="05000000000000000000" pitchFamily="2" charset="2"/>
              <a:buNone/>
            </a:pPr>
            <a:r>
              <a:rPr sz="2300" dirty="0" smtClean="0">
                <a:ea typeface="黑体" panose="02010609060101010101" pitchFamily="49" charset="-122"/>
                <a:sym typeface="+mn-ea"/>
              </a:rPr>
              <a:t>  </a:t>
            </a:r>
            <a:r>
              <a:rPr lang="en-US" sz="2300" dirty="0" smtClean="0">
                <a:ea typeface="黑体" panose="02010609060101010101" pitchFamily="49" charset="-122"/>
                <a:sym typeface="+mn-ea"/>
              </a:rPr>
              <a:t>  </a:t>
            </a:r>
            <a:r>
              <a:rPr sz="2300" dirty="0" smtClean="0">
                <a:ea typeface="黑体" panose="02010609060101010101" pitchFamily="49" charset="-122"/>
                <a:sym typeface="+mn-ea"/>
              </a:rPr>
              <a:t>- </a:t>
            </a:r>
            <a:r>
              <a:rPr lang="zh-CN" altLang="en-US" sz="2300" dirty="0" smtClean="0">
                <a:ea typeface="黑体" panose="02010609060101010101" pitchFamily="49" charset="-122"/>
                <a:sym typeface="+mn-ea"/>
              </a:rPr>
              <a:t>解释性的挑战：</a:t>
            </a:r>
            <a:r>
              <a:rPr lang="zh-CN" altLang="en-US" sz="2000" b="0" dirty="0" smtClean="0">
                <a:solidFill>
                  <a:schemeClr val="tx1"/>
                </a:solidFill>
                <a:ea typeface="黑体" panose="02010609060101010101" pitchFamily="49" charset="-122"/>
                <a:sym typeface="+mn-ea"/>
              </a:rPr>
              <a:t>虽然某些简单的机器学习模型（如决策树、线性回归）具有较好的解释性，但对于复杂的模型（如深度神经网络），如何解释它们的决策仍然是一个挑战。</a:t>
            </a:r>
            <a:endParaRPr lang="zh-CN" altLang="en-US" sz="2000" dirty="0" smtClean="0">
              <a:solidFill>
                <a:schemeClr val="tx1"/>
              </a:solidFill>
              <a:ea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2" name="Rectangle 3"/>
          <p:cNvSpPr>
            <a:spLocks noGrp="1" noRot="1"/>
          </p:cNvSpPr>
          <p:nvPr>
            <p:custDataLst>
              <p:tags r:id="rId1"/>
            </p:custDataLst>
          </p:nvPr>
        </p:nvSpPr>
        <p:spPr>
          <a:xfrm>
            <a:off x="144145" y="1353185"/>
            <a:ext cx="8885555" cy="49415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6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常用术语及其联系</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600"/>
              </a:spcBef>
              <a:buSzTx/>
              <a:buFont typeface="Wingdings" panose="05000000000000000000" pitchFamily="2" charset="2"/>
              <a:buNone/>
            </a:pPr>
            <a:r>
              <a:rPr sz="2300" dirty="0" smtClean="0">
                <a:ea typeface="黑体" panose="02010609060101010101" pitchFamily="49" charset="-122"/>
                <a:sym typeface="+mn-ea"/>
              </a:rPr>
              <a:t>  </a:t>
            </a:r>
            <a:r>
              <a:rPr lang="en-US" sz="2300" dirty="0" smtClean="0">
                <a:ea typeface="黑体" panose="02010609060101010101" pitchFamily="49" charset="-122"/>
                <a:sym typeface="+mn-ea"/>
              </a:rPr>
              <a:t>  </a:t>
            </a:r>
            <a:r>
              <a:rPr sz="2300" dirty="0" smtClean="0">
                <a:ea typeface="黑体" panose="02010609060101010101" pitchFamily="49" charset="-122"/>
                <a:sym typeface="+mn-ea"/>
              </a:rPr>
              <a:t>- </a:t>
            </a:r>
            <a:r>
              <a:rPr lang="zh-CN" altLang="en-US" sz="2300" dirty="0" smtClean="0">
                <a:solidFill>
                  <a:schemeClr val="tx1"/>
                </a:solidFill>
                <a:ea typeface="黑体" panose="02010609060101010101" pitchFamily="49" charset="-122"/>
                <a:sym typeface="+mn-ea"/>
              </a:rPr>
              <a:t>算法（</a:t>
            </a:r>
            <a:r>
              <a:rPr lang="en-US" altLang="zh-CN" sz="2300" dirty="0" smtClean="0">
                <a:solidFill>
                  <a:schemeClr val="tx1"/>
                </a:solidFill>
                <a:ea typeface="黑体" panose="02010609060101010101" pitchFamily="49" charset="-122"/>
                <a:sym typeface="+mn-ea"/>
              </a:rPr>
              <a:t>Algorithm</a:t>
            </a:r>
            <a:r>
              <a:rPr lang="zh-CN" altLang="en-US" sz="2300" dirty="0" smtClean="0">
                <a:solidFill>
                  <a:schemeClr val="tx1"/>
                </a:solidFill>
                <a:ea typeface="黑体" panose="02010609060101010101" pitchFamily="49" charset="-122"/>
                <a:sym typeface="+mn-ea"/>
              </a:rPr>
              <a:t>）：</a:t>
            </a:r>
            <a:r>
              <a:rPr lang="zh-CN" altLang="en-US" sz="2200" dirty="0" smtClean="0">
                <a:solidFill>
                  <a:schemeClr val="tx1"/>
                </a:solidFill>
                <a:latin typeface="+mj-lt"/>
                <a:ea typeface="宋体" panose="02010600030101010101" pitchFamily="2" charset="-122"/>
                <a:cs typeface="+mj-lt"/>
                <a:sym typeface="+mn-ea"/>
              </a:rPr>
              <a:t>用于训练模型的方法，如后续章节将介绍的线性回归算法、</a:t>
            </a:r>
            <a:r>
              <a:rPr lang="en-US" altLang="zh-CN" sz="2200" dirty="0" smtClean="0">
                <a:solidFill>
                  <a:schemeClr val="tx1"/>
                </a:solidFill>
                <a:latin typeface="+mj-lt"/>
                <a:ea typeface="宋体" panose="02010600030101010101" pitchFamily="2" charset="-122"/>
                <a:cs typeface="+mj-lt"/>
                <a:sym typeface="+mn-ea"/>
              </a:rPr>
              <a:t>KNN</a:t>
            </a:r>
            <a:r>
              <a:rPr lang="zh-CN" altLang="en-US" sz="2200" dirty="0" smtClean="0">
                <a:solidFill>
                  <a:schemeClr val="tx1"/>
                </a:solidFill>
                <a:latin typeface="+mj-lt"/>
                <a:ea typeface="宋体" panose="02010600030101010101" pitchFamily="2" charset="-122"/>
                <a:cs typeface="+mj-lt"/>
                <a:sym typeface="+mn-ea"/>
              </a:rPr>
              <a:t>算法、</a:t>
            </a:r>
            <a:r>
              <a:rPr lang="en-US" altLang="zh-CN" sz="2200" dirty="0" smtClean="0">
                <a:solidFill>
                  <a:schemeClr val="tx1"/>
                </a:solidFill>
                <a:latin typeface="+mj-lt"/>
                <a:ea typeface="宋体" panose="02010600030101010101" pitchFamily="2" charset="-122"/>
                <a:cs typeface="+mj-lt"/>
                <a:sym typeface="+mn-ea"/>
              </a:rPr>
              <a:t>k-means</a:t>
            </a:r>
            <a:r>
              <a:rPr lang="zh-CN" altLang="en-US" sz="2200" dirty="0" smtClean="0">
                <a:solidFill>
                  <a:schemeClr val="tx1"/>
                </a:solidFill>
                <a:latin typeface="+mj-lt"/>
                <a:ea typeface="宋体" panose="02010600030101010101" pitchFamily="2" charset="-122"/>
                <a:cs typeface="+mj-lt"/>
                <a:sym typeface="+mn-ea"/>
              </a:rPr>
              <a:t>算法、</a:t>
            </a:r>
            <a:r>
              <a:rPr lang="en-US" altLang="zh-CN" sz="2200" dirty="0" smtClean="0">
                <a:solidFill>
                  <a:schemeClr val="tx1"/>
                </a:solidFill>
                <a:latin typeface="+mj-lt"/>
                <a:ea typeface="宋体" panose="02010600030101010101" pitchFamily="2" charset="-122"/>
                <a:cs typeface="+mj-lt"/>
                <a:sym typeface="+mn-ea"/>
              </a:rPr>
              <a:t>SVM</a:t>
            </a:r>
            <a:r>
              <a:rPr lang="zh-CN" altLang="en-US" sz="2200" dirty="0" smtClean="0">
                <a:solidFill>
                  <a:schemeClr val="tx1"/>
                </a:solidFill>
                <a:latin typeface="+mj-lt"/>
                <a:ea typeface="宋体" panose="02010600030101010101" pitchFamily="2" charset="-122"/>
                <a:cs typeface="+mj-lt"/>
                <a:sym typeface="+mn-ea"/>
              </a:rPr>
              <a:t>等。</a:t>
            </a:r>
            <a:endParaRPr lang="zh-CN" altLang="en-US" sz="22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600"/>
              </a:spcBef>
              <a:buSzTx/>
              <a:buFont typeface="Wingdings" panose="05000000000000000000" pitchFamily="2" charset="2"/>
              <a:buNone/>
            </a:pPr>
            <a:r>
              <a:rPr sz="2300" dirty="0" smtClean="0">
                <a:ea typeface="黑体" panose="02010609060101010101" pitchFamily="49" charset="-122"/>
                <a:sym typeface="+mn-ea"/>
              </a:rPr>
              <a:t>  </a:t>
            </a:r>
            <a:r>
              <a:rPr lang="en-US" sz="2300" dirty="0" smtClean="0">
                <a:ea typeface="黑体" panose="02010609060101010101" pitchFamily="49" charset="-122"/>
                <a:sym typeface="+mn-ea"/>
              </a:rPr>
              <a:t>  </a:t>
            </a:r>
            <a:r>
              <a:rPr sz="2300" dirty="0" smtClean="0">
                <a:ea typeface="黑体" panose="02010609060101010101" pitchFamily="49" charset="-122"/>
                <a:sym typeface="+mn-ea"/>
              </a:rPr>
              <a:t>- </a:t>
            </a:r>
            <a:r>
              <a:rPr lang="zh-CN" altLang="en-US" sz="2300" dirty="0" smtClean="0">
                <a:ea typeface="黑体" panose="02010609060101010101" pitchFamily="49" charset="-122"/>
                <a:sym typeface="+mn-ea"/>
              </a:rPr>
              <a:t>模型（</a:t>
            </a:r>
            <a:r>
              <a:rPr lang="en-US" altLang="zh-CN" sz="2300" dirty="0" smtClean="0">
                <a:ea typeface="黑体" panose="02010609060101010101" pitchFamily="49" charset="-122"/>
                <a:sym typeface="+mn-ea"/>
              </a:rPr>
              <a:t>Model</a:t>
            </a:r>
            <a:r>
              <a:rPr lang="zh-CN" altLang="en-US" sz="2300" dirty="0" smtClean="0">
                <a:ea typeface="黑体" panose="02010609060101010101" pitchFamily="49" charset="-122"/>
                <a:sym typeface="+mn-ea"/>
              </a:rPr>
              <a:t>）：</a:t>
            </a:r>
            <a:r>
              <a:rPr lang="zh-CN" altLang="en-US" sz="2200" dirty="0" smtClean="0">
                <a:solidFill>
                  <a:schemeClr val="tx1"/>
                </a:solidFill>
                <a:latin typeface="+mj-lt"/>
                <a:ea typeface="宋体" panose="02010600030101010101" pitchFamily="2" charset="-122"/>
                <a:sym typeface="+mn-ea"/>
              </a:rPr>
              <a:t>机器学习算法训练出的结果，即模型是算法的输出，由训练数据和算法共同训练出一个模型。</a:t>
            </a:r>
            <a:endParaRPr lang="zh-CN" altLang="en-US" sz="1800" dirty="0" smtClean="0">
              <a:solidFill>
                <a:schemeClr val="tx1"/>
              </a:solidFill>
              <a:latin typeface="+mj-lt"/>
              <a:ea typeface="宋体" panose="02010600030101010101" pitchFamily="2" charset="-122"/>
              <a:sym typeface="+mn-ea"/>
            </a:endParaRPr>
          </a:p>
          <a:p>
            <a:pPr marL="0" indent="0" algn="l" eaLnBrk="1" hangingPunct="1">
              <a:lnSpc>
                <a:spcPct val="100000"/>
              </a:lnSpc>
              <a:spcBef>
                <a:spcPts val="600"/>
              </a:spcBef>
              <a:buSzTx/>
              <a:buFont typeface="Wingdings" panose="05000000000000000000" pitchFamily="2" charset="2"/>
              <a:buNone/>
            </a:pPr>
            <a:r>
              <a:rPr sz="2300" dirty="0" smtClean="0">
                <a:ea typeface="黑体" panose="02010609060101010101" pitchFamily="49" charset="-122"/>
                <a:sym typeface="+mn-ea"/>
              </a:rPr>
              <a:t>  </a:t>
            </a:r>
            <a:r>
              <a:rPr lang="en-US" sz="2300" dirty="0" smtClean="0">
                <a:ea typeface="黑体" panose="02010609060101010101" pitchFamily="49" charset="-122"/>
                <a:sym typeface="+mn-ea"/>
              </a:rPr>
              <a:t>  </a:t>
            </a:r>
            <a:r>
              <a:rPr sz="2300" dirty="0" smtClean="0">
                <a:ea typeface="黑体" panose="02010609060101010101" pitchFamily="49" charset="-122"/>
                <a:sym typeface="+mn-ea"/>
              </a:rPr>
              <a:t>- </a:t>
            </a:r>
            <a:r>
              <a:rPr lang="zh-CN" altLang="en-US" sz="2300" dirty="0" smtClean="0">
                <a:ea typeface="黑体" panose="02010609060101010101" pitchFamily="49" charset="-122"/>
                <a:sym typeface="+mn-ea"/>
              </a:rPr>
              <a:t>参数（</a:t>
            </a:r>
            <a:r>
              <a:rPr lang="en-US" altLang="zh-CN" sz="2300" dirty="0" smtClean="0">
                <a:ea typeface="黑体" panose="02010609060101010101" pitchFamily="49" charset="-122"/>
                <a:sym typeface="+mn-ea"/>
              </a:rPr>
              <a:t>Parameter</a:t>
            </a:r>
            <a:r>
              <a:rPr lang="zh-CN" altLang="en-US" sz="2300" dirty="0" smtClean="0">
                <a:ea typeface="黑体" panose="02010609060101010101" pitchFamily="49" charset="-122"/>
                <a:sym typeface="+mn-ea"/>
              </a:rPr>
              <a:t>）：</a:t>
            </a:r>
            <a:r>
              <a:rPr lang="zh-CN" altLang="en-US" sz="2200" dirty="0" smtClean="0">
                <a:solidFill>
                  <a:schemeClr val="tx1"/>
                </a:solidFill>
                <a:latin typeface="+mj-lt"/>
                <a:ea typeface="宋体" panose="02010600030101010101" pitchFamily="2" charset="-122"/>
                <a:cs typeface="+mj-lt"/>
                <a:sym typeface="+mn-ea"/>
              </a:rPr>
              <a:t>可分为算法参数和模型参数。其中，算法参数又称为</a:t>
            </a:r>
            <a:r>
              <a:rPr lang="en-US" altLang="zh-CN" sz="2200" dirty="0" smtClean="0">
                <a:solidFill>
                  <a:schemeClr val="tx1"/>
                </a:solidFill>
                <a:latin typeface="+mj-lt"/>
                <a:ea typeface="宋体" panose="02010600030101010101" pitchFamily="2" charset="-122"/>
                <a:cs typeface="+mj-lt"/>
                <a:sym typeface="+mn-ea"/>
              </a:rPr>
              <a:t>“</a:t>
            </a:r>
            <a:r>
              <a:rPr lang="zh-CN" altLang="en-US" sz="2200" dirty="0" smtClean="0">
                <a:solidFill>
                  <a:schemeClr val="tx1"/>
                </a:solidFill>
                <a:latin typeface="+mj-lt"/>
                <a:ea typeface="宋体" panose="02010600030101010101" pitchFamily="2" charset="-122"/>
                <a:cs typeface="+mj-lt"/>
                <a:sym typeface="+mn-ea"/>
              </a:rPr>
              <a:t>超参数</a:t>
            </a:r>
            <a:r>
              <a:rPr lang="en-US" altLang="zh-CN" sz="2200" dirty="0" smtClean="0">
                <a:solidFill>
                  <a:schemeClr val="tx1"/>
                </a:solidFill>
                <a:latin typeface="+mj-lt"/>
                <a:ea typeface="宋体" panose="02010600030101010101" pitchFamily="2" charset="-122"/>
                <a:cs typeface="+mj-lt"/>
                <a:sym typeface="+mn-ea"/>
              </a:rPr>
              <a:t>”</a:t>
            </a:r>
            <a:r>
              <a:rPr lang="zh-CN" altLang="en-US" sz="2200" dirty="0" smtClean="0">
                <a:solidFill>
                  <a:schemeClr val="tx1"/>
                </a:solidFill>
                <a:latin typeface="+mj-lt"/>
                <a:ea typeface="宋体" panose="02010600030101010101" pitchFamily="2" charset="-122"/>
                <a:cs typeface="+mj-lt"/>
                <a:sym typeface="+mn-ea"/>
              </a:rPr>
              <a:t>，而模型参数统简称为</a:t>
            </a:r>
            <a:r>
              <a:rPr lang="en-US" altLang="zh-CN" sz="2200" dirty="0" smtClean="0">
                <a:solidFill>
                  <a:schemeClr val="tx1"/>
                </a:solidFill>
                <a:latin typeface="+mj-lt"/>
                <a:ea typeface="宋体" panose="02010600030101010101" pitchFamily="2" charset="-122"/>
                <a:cs typeface="+mj-lt"/>
                <a:sym typeface="+mn-ea"/>
              </a:rPr>
              <a:t>“</a:t>
            </a:r>
            <a:r>
              <a:rPr lang="zh-CN" altLang="en-US" sz="2200" dirty="0" smtClean="0">
                <a:solidFill>
                  <a:schemeClr val="tx1"/>
                </a:solidFill>
                <a:latin typeface="+mj-lt"/>
                <a:ea typeface="宋体" panose="02010600030101010101" pitchFamily="2" charset="-122"/>
                <a:cs typeface="+mj-lt"/>
                <a:sym typeface="+mn-ea"/>
              </a:rPr>
              <a:t>参数</a:t>
            </a:r>
            <a:r>
              <a:rPr lang="en-US" altLang="zh-CN" sz="2200" dirty="0" smtClean="0">
                <a:solidFill>
                  <a:schemeClr val="tx1"/>
                </a:solidFill>
                <a:latin typeface="+mj-lt"/>
                <a:ea typeface="宋体" panose="02010600030101010101" pitchFamily="2" charset="-122"/>
                <a:cs typeface="+mj-lt"/>
                <a:sym typeface="+mn-ea"/>
              </a:rPr>
              <a:t>”</a:t>
            </a:r>
            <a:r>
              <a:rPr lang="zh-CN" altLang="en-US" sz="2200" dirty="0" smtClean="0">
                <a:solidFill>
                  <a:schemeClr val="tx1"/>
                </a:solidFill>
                <a:latin typeface="+mj-lt"/>
                <a:ea typeface="宋体" panose="02010600030101010101" pitchFamily="2" charset="-122"/>
                <a:cs typeface="+mj-lt"/>
                <a:sym typeface="+mn-ea"/>
              </a:rPr>
              <a:t>。（模型）参数用于描述一个具体的模型。通常，同一个算法所训练出的模型的参数个数和类型是一致的，区别在于参数取值。</a:t>
            </a:r>
            <a:endParaRPr lang="zh-CN" altLang="en-US" sz="2200" b="0" dirty="0" smtClean="0">
              <a:solidFill>
                <a:schemeClr val="tx1"/>
              </a:solidFill>
              <a:ea typeface="黑体" panose="02010609060101010101" pitchFamily="49" charset="-122"/>
              <a:sym typeface="+mn-ea"/>
            </a:endParaRPr>
          </a:p>
          <a:p>
            <a:pPr marL="0" indent="0" algn="l" eaLnBrk="1" hangingPunct="1">
              <a:lnSpc>
                <a:spcPct val="100000"/>
              </a:lnSpc>
              <a:spcBef>
                <a:spcPts val="600"/>
              </a:spcBef>
              <a:buSzTx/>
              <a:buFont typeface="Wingdings" panose="05000000000000000000" pitchFamily="2" charset="2"/>
              <a:buNone/>
            </a:pPr>
            <a:r>
              <a:rPr sz="2300" dirty="0" smtClean="0">
                <a:ea typeface="黑体" panose="02010609060101010101" pitchFamily="49" charset="-122"/>
                <a:sym typeface="+mn-ea"/>
              </a:rPr>
              <a:t>  </a:t>
            </a:r>
            <a:r>
              <a:rPr lang="en-US" sz="2300" dirty="0" smtClean="0">
                <a:ea typeface="黑体" panose="02010609060101010101" pitchFamily="49" charset="-122"/>
                <a:sym typeface="+mn-ea"/>
              </a:rPr>
              <a:t>  </a:t>
            </a:r>
            <a:r>
              <a:rPr sz="2300" dirty="0" smtClean="0">
                <a:ea typeface="黑体" panose="02010609060101010101" pitchFamily="49" charset="-122"/>
                <a:sym typeface="+mn-ea"/>
              </a:rPr>
              <a:t>- </a:t>
            </a:r>
            <a:r>
              <a:rPr lang="zh-CN" altLang="en-US" sz="2300" dirty="0" smtClean="0">
                <a:ea typeface="黑体" panose="02010609060101010101" pitchFamily="49" charset="-122"/>
                <a:sym typeface="+mn-ea"/>
              </a:rPr>
              <a:t>超参数（</a:t>
            </a:r>
            <a:r>
              <a:rPr lang="en-US" altLang="zh-CN" sz="2300" dirty="0" smtClean="0">
                <a:ea typeface="黑体" panose="02010609060101010101" pitchFamily="49" charset="-122"/>
                <a:sym typeface="+mn-ea"/>
              </a:rPr>
              <a:t>Hyper-parameter</a:t>
            </a:r>
            <a:r>
              <a:rPr lang="zh-CN" altLang="en-US" sz="2300" dirty="0" smtClean="0">
                <a:ea typeface="黑体" panose="02010609060101010101" pitchFamily="49" charset="-122"/>
                <a:sym typeface="+mn-ea"/>
              </a:rPr>
              <a:t>）：</a:t>
            </a:r>
            <a:r>
              <a:rPr lang="zh-CN" altLang="en-US" sz="2200" dirty="0" smtClean="0">
                <a:solidFill>
                  <a:schemeClr val="tx1"/>
                </a:solidFill>
                <a:latin typeface="+mj-lt"/>
                <a:ea typeface="宋体" panose="02010600030101010101" pitchFamily="2" charset="-122"/>
                <a:sym typeface="+mn-ea"/>
              </a:rPr>
              <a:t>控制机器学习过程并确定学习算法最终学习的模型参数值的参数。例如：训练集和测试集的分割比例、优化算法中的学习率、聚类算法中的聚类数、损失函数的选择、神经网络学习中的激活函数的选择、隐藏层数及迭代次数等。</a:t>
            </a:r>
            <a:endParaRPr lang="zh-CN" altLang="en-US" sz="2200" dirty="0" smtClean="0">
              <a:solidFill>
                <a:schemeClr val="tx1"/>
              </a:solidFill>
              <a:latin typeface="+mj-lt"/>
              <a:ea typeface="宋体" panose="02010600030101010101" pitchFamily="2" charset="-122"/>
              <a:sym typeface="+mn-ea"/>
            </a:endParaRPr>
          </a:p>
        </p:txBody>
      </p:sp>
      <p:sp>
        <p:nvSpPr>
          <p:cNvPr id="5" name="Rectangle 3"/>
          <p:cNvSpPr>
            <a:spLocks noGrp="1" noRot="1"/>
          </p:cNvSpPr>
          <p:nvPr>
            <p:ph type="subTitle" idx="1"/>
            <p:custDataLst>
              <p:tags r:id="rId2"/>
            </p:custDataLst>
          </p:nvPr>
        </p:nvSpPr>
        <p:spPr>
          <a:xfrm>
            <a:off x="182880" y="795655"/>
            <a:ext cx="86944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 机器学习</a:t>
            </a:r>
            <a:endParaRPr lang="zh-CN" altLang="en-US" sz="2800" dirty="0">
              <a:solidFill>
                <a:schemeClr val="accent1">
                  <a:lumMod val="75000"/>
                </a:schemeClr>
              </a:solidFill>
              <a:latin typeface="黑体" panose="02010609060101010101" pitchFamily="49" charset="-122"/>
              <a:ea typeface="黑体" panose="02010609060101010101" pitchFamily="49" charset="-122"/>
            </a:endParaRP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image62.png"/>
          <p:cNvPicPr>
            <a:picLocks noChangeAspect="1"/>
          </p:cNvPicPr>
          <p:nvPr>
            <p:custDataLst>
              <p:tags r:id="rId1"/>
            </p:custDataLst>
          </p:nvPr>
        </p:nvPicPr>
        <p:blipFill>
          <a:blip r:embed="rId2" cstate="print"/>
          <a:stretch>
            <a:fillRect/>
          </a:stretch>
        </p:blipFill>
        <p:spPr>
          <a:xfrm>
            <a:off x="181610" y="3048000"/>
            <a:ext cx="8800465" cy="3473450"/>
          </a:xfrm>
          <a:prstGeom prst="rect">
            <a:avLst/>
          </a:prstGeom>
        </p:spPr>
      </p:pic>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82880"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数据科学与机器学习</a:t>
            </a:r>
            <a:endParaRPr lang="en-US" altLang="zh-CN" b="1"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7" name="TextBox 6"/>
          <p:cNvSpPr txBox="1"/>
          <p:nvPr>
            <p:custDataLst>
              <p:tags r:id="rId4"/>
            </p:custDataLst>
          </p:nvPr>
        </p:nvSpPr>
        <p:spPr>
          <a:xfrm>
            <a:off x="6586220" y="2998470"/>
            <a:ext cx="1873250" cy="70675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3-2  机器学习的基本思路</a:t>
            </a:r>
            <a:endParaRPr lang="zh-CN" altLang="en-US" sz="2000" b="1" dirty="0" smtClean="0"/>
          </a:p>
        </p:txBody>
      </p:sp>
      <p:sp>
        <p:nvSpPr>
          <p:cNvPr id="2" name="Rectangle 3"/>
          <p:cNvSpPr>
            <a:spLocks noGrp="1" noRot="1"/>
          </p:cNvSpPr>
          <p:nvPr>
            <p:custDataLst>
              <p:tags r:id="rId5"/>
            </p:custDataLst>
          </p:nvPr>
        </p:nvSpPr>
        <p:spPr>
          <a:xfrm>
            <a:off x="107315" y="1353185"/>
            <a:ext cx="8915400" cy="17125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en-US" altLang="zh-CN" dirty="0" smtClean="0">
                <a:solidFill>
                  <a:srgbClr val="134AD5"/>
                </a:solidFill>
                <a:ea typeface="黑体" panose="02010609060101010101" pitchFamily="49" charset="-122"/>
                <a:cs typeface="+mn-lt"/>
                <a:sym typeface="+mn-ea"/>
              </a:rPr>
              <a:t>* </a:t>
            </a:r>
            <a:r>
              <a:rPr dirty="0" smtClean="0">
                <a:solidFill>
                  <a:srgbClr val="134AD5"/>
                </a:solidFill>
                <a:ea typeface="黑体" panose="02010609060101010101" pitchFamily="49" charset="-122"/>
                <a:cs typeface="+mn-lt"/>
                <a:sym typeface="+mn-ea"/>
              </a:rPr>
              <a:t>从数据科学视角看，</a:t>
            </a:r>
            <a:r>
              <a:rPr u="sng" dirty="0" smtClean="0">
                <a:solidFill>
                  <a:srgbClr val="134AD5"/>
                </a:solidFill>
                <a:ea typeface="黑体" panose="02010609060101010101" pitchFamily="49" charset="-122"/>
                <a:cs typeface="+mn-lt"/>
                <a:sym typeface="+mn-ea"/>
              </a:rPr>
              <a:t>机器学习</a:t>
            </a:r>
            <a:r>
              <a:rPr dirty="0" smtClean="0">
                <a:solidFill>
                  <a:srgbClr val="134AD5"/>
                </a:solidFill>
                <a:ea typeface="黑体" panose="02010609060101010101" pitchFamily="49" charset="-122"/>
                <a:cs typeface="+mn-lt"/>
                <a:sym typeface="+mn-ea"/>
              </a:rPr>
              <a:t>的</a:t>
            </a:r>
            <a:r>
              <a:rPr u="sng" dirty="0" smtClean="0">
                <a:solidFill>
                  <a:srgbClr val="134AD5"/>
                </a:solidFill>
                <a:ea typeface="黑体" panose="02010609060101010101" pitchFamily="49" charset="-122"/>
                <a:cs typeface="+mn-lt"/>
                <a:sym typeface="+mn-ea"/>
              </a:rPr>
              <a:t>基本思路</a:t>
            </a:r>
            <a:r>
              <a:rPr dirty="0" smtClean="0">
                <a:solidFill>
                  <a:srgbClr val="134AD5"/>
                </a:solidFill>
                <a:ea typeface="黑体" panose="02010609060101010101" pitchFamily="49" charset="-122"/>
                <a:cs typeface="+mn-lt"/>
                <a:sym typeface="+mn-ea"/>
              </a:rPr>
              <a:t>如图 3-2 所示：</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sym typeface="+mn-ea"/>
              </a:rPr>
              <a:t> </a:t>
            </a:r>
            <a:r>
              <a:rPr lang="en-US" sz="2300" dirty="0" smtClean="0">
                <a:solidFill>
                  <a:schemeClr val="tx1"/>
                </a:solidFill>
                <a:ea typeface="黑体" panose="02010609060101010101" pitchFamily="49" charset="-122"/>
                <a:sym typeface="+mn-ea"/>
              </a:rPr>
              <a:t>   - </a:t>
            </a:r>
            <a:r>
              <a:rPr sz="2300" dirty="0" smtClean="0">
                <a:solidFill>
                  <a:schemeClr val="tx1"/>
                </a:solidFill>
                <a:latin typeface="黑体" panose="02010609060101010101" pitchFamily="49" charset="-122"/>
                <a:ea typeface="黑体" panose="02010609060101010101" pitchFamily="49" charset="-122"/>
                <a:sym typeface="+mn-ea"/>
              </a:rPr>
              <a:t>以现有的或部分数据（训练集）作为学习素材（输入），</a:t>
            </a:r>
            <a:endParaRPr sz="2300" dirty="0" smtClean="0">
              <a:solidFill>
                <a:schemeClr val="tx1"/>
              </a:solidFill>
              <a:latin typeface="黑体" panose="02010609060101010101" pitchFamily="49" charset="-122"/>
              <a:ea typeface="黑体" panose="02010609060101010101" pitchFamily="49" charset="-122"/>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sym typeface="+mn-ea"/>
              </a:rPr>
              <a:t> </a:t>
            </a:r>
            <a:r>
              <a:rPr lang="en-US" sz="2300" dirty="0" smtClean="0">
                <a:solidFill>
                  <a:schemeClr val="tx1"/>
                </a:solidFill>
                <a:ea typeface="黑体" panose="02010609060101010101" pitchFamily="49" charset="-122"/>
                <a:sym typeface="+mn-ea"/>
              </a:rPr>
              <a:t>   - </a:t>
            </a:r>
            <a:r>
              <a:rPr sz="2300" dirty="0" smtClean="0">
                <a:solidFill>
                  <a:schemeClr val="tx1"/>
                </a:solidFill>
                <a:latin typeface="黑体" panose="02010609060101010101" pitchFamily="49" charset="-122"/>
                <a:ea typeface="黑体" panose="02010609060101010101" pitchFamily="49" charset="-122"/>
                <a:sym typeface="+mn-ea"/>
              </a:rPr>
              <a:t>通过特定的学习方法（机器学习算法），使机器学习到（输出）能够处理更多或未来数据的新能力（目标函数）。</a:t>
            </a:r>
            <a:endParaRPr dirty="0" smtClean="0">
              <a:solidFill>
                <a:srgbClr val="134AD5"/>
              </a:solidFill>
              <a:latin typeface="黑体" panose="02010609060101010101" pitchFamily="49" charset="-122"/>
              <a:ea typeface="黑体" panose="02010609060101010101" pitchFamily="49" charset="-122"/>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数据科学与机器学习</a:t>
            </a:r>
            <a:endParaRPr lang="en-US" altLang="zh-CN" b="1"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7" name="TextBox 6"/>
          <p:cNvSpPr txBox="1"/>
          <p:nvPr>
            <p:custDataLst>
              <p:tags r:id="rId2"/>
            </p:custDataLst>
          </p:nvPr>
        </p:nvSpPr>
        <p:spPr>
          <a:xfrm>
            <a:off x="271780" y="3500755"/>
            <a:ext cx="1583055" cy="163004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3-3  目标函数、误差函数和正则化项的区别与联系</a:t>
            </a:r>
            <a:endParaRPr lang="zh-CN" altLang="en-US" sz="2000" b="1" dirty="0" smtClean="0"/>
          </a:p>
        </p:txBody>
      </p:sp>
      <p:sp>
        <p:nvSpPr>
          <p:cNvPr id="2" name="Rectangle 3"/>
          <p:cNvSpPr>
            <a:spLocks noGrp="1" noRot="1"/>
          </p:cNvSpPr>
          <p:nvPr>
            <p:custDataLst>
              <p:tags r:id="rId3"/>
            </p:custDataLst>
          </p:nvPr>
        </p:nvSpPr>
        <p:spPr>
          <a:xfrm>
            <a:off x="107315" y="1281430"/>
            <a:ext cx="8915400" cy="121983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dirty="0" smtClean="0">
                <a:solidFill>
                  <a:srgbClr val="134AD5"/>
                </a:solidFill>
                <a:ea typeface="黑体" panose="02010609060101010101" pitchFamily="49" charset="-122"/>
                <a:cs typeface="+mn-lt"/>
                <a:sym typeface="+mn-ea"/>
              </a:rPr>
              <a:t>估计</a:t>
            </a:r>
            <a:r>
              <a:rPr u="sng" dirty="0" smtClean="0">
                <a:solidFill>
                  <a:srgbClr val="134AD5"/>
                </a:solidFill>
                <a:ea typeface="黑体" panose="02010609060101010101" pitchFamily="49" charset="-122"/>
                <a:cs typeface="+mn-lt"/>
                <a:sym typeface="+mn-ea"/>
              </a:rPr>
              <a:t>目标函数</a:t>
            </a:r>
            <a:r>
              <a:rPr lang="zh-CN" dirty="0" smtClean="0">
                <a:solidFill>
                  <a:srgbClr val="134AD5"/>
                </a:solidFill>
                <a:ea typeface="黑体" panose="02010609060101010101" pitchFamily="49" charset="-122"/>
                <a:cs typeface="+mn-lt"/>
                <a:sym typeface="+mn-ea"/>
              </a:rPr>
              <a:t>，</a:t>
            </a:r>
            <a:r>
              <a:rPr dirty="0" smtClean="0">
                <a:solidFill>
                  <a:srgbClr val="134AD5"/>
                </a:solidFill>
                <a:ea typeface="黑体" panose="02010609060101010101" pitchFamily="49" charset="-122"/>
                <a:cs typeface="+mn-lt"/>
                <a:sym typeface="+mn-ea"/>
              </a:rPr>
              <a:t>一般采取</a:t>
            </a:r>
            <a:r>
              <a:rPr u="sng" dirty="0" smtClean="0">
                <a:solidFill>
                  <a:srgbClr val="134AD5"/>
                </a:solidFill>
                <a:ea typeface="黑体" panose="02010609060101010101" pitchFamily="49" charset="-122"/>
                <a:cs typeface="+mn-lt"/>
                <a:sym typeface="+mn-ea"/>
              </a:rPr>
              <a:t>正则化（Regularization）方法</a:t>
            </a:r>
            <a:r>
              <a:rPr dirty="0" smtClean="0">
                <a:solidFill>
                  <a:srgbClr val="134AD5"/>
                </a:solidFill>
                <a:ea typeface="黑体" panose="02010609060101010101" pitchFamily="49" charset="-122"/>
                <a:cs typeface="+mn-lt"/>
                <a:sym typeface="+mn-ea"/>
              </a:rPr>
              <a:t>，将目标函数分为“误差函数”和“正则化项”。</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dirty="0" smtClean="0">
                <a:solidFill>
                  <a:srgbClr val="134AD5"/>
                </a:solidFill>
                <a:ea typeface="黑体" panose="02010609060101010101" pitchFamily="49" charset="-122"/>
                <a:cs typeface="+mn-lt"/>
                <a:sym typeface="+mn-ea"/>
              </a:rPr>
              <a:t> </a:t>
            </a:r>
            <a:r>
              <a:rPr lang="en-US" dirty="0" smtClean="0">
                <a:solidFill>
                  <a:srgbClr val="134AD5"/>
                </a:solidFill>
                <a:ea typeface="黑体" panose="02010609060101010101" pitchFamily="49" charset="-122"/>
                <a:cs typeface="+mn-lt"/>
                <a:sym typeface="+mn-ea"/>
              </a:rPr>
              <a:t> * </a:t>
            </a:r>
            <a:r>
              <a:rPr dirty="0" smtClean="0">
                <a:solidFill>
                  <a:srgbClr val="134AD5"/>
                </a:solidFill>
                <a:ea typeface="黑体" panose="02010609060101010101" pitchFamily="49" charset="-122"/>
                <a:cs typeface="+mn-lt"/>
                <a:sym typeface="+mn-ea"/>
              </a:rPr>
              <a:t>图 3-3 所示为目标函数、误差函数和正则化项的区别与联系。</a:t>
            </a:r>
            <a:endParaRPr dirty="0" smtClean="0">
              <a:solidFill>
                <a:srgbClr val="134AD5"/>
              </a:solidFill>
              <a:ea typeface="黑体" panose="02010609060101010101" pitchFamily="49" charset="-122"/>
              <a:cs typeface="+mn-lt"/>
              <a:sym typeface="+mn-ea"/>
            </a:endParaRPr>
          </a:p>
        </p:txBody>
      </p:sp>
      <p:pic>
        <p:nvPicPr>
          <p:cNvPr id="4" name="图片 3"/>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838325" y="2560955"/>
            <a:ext cx="7047865" cy="4007485"/>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867410"/>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数据科学与机器学习</a:t>
            </a:r>
            <a:endParaRPr lang="en-US" altLang="zh-CN" b="1"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07315" y="1424940"/>
            <a:ext cx="8915400" cy="22059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1</a:t>
            </a:r>
            <a:r>
              <a:rPr lang="zh-CN" altLang="en-US" dirty="0" smtClean="0">
                <a:solidFill>
                  <a:srgbClr val="134AD5"/>
                </a:solidFill>
                <a:ea typeface="黑体" panose="02010609060101010101" pitchFamily="49" charset="-122"/>
                <a:cs typeface="+mn-lt"/>
                <a:sym typeface="+mn-ea"/>
              </a:rPr>
              <a:t>）</a:t>
            </a:r>
            <a:r>
              <a:rPr dirty="0" smtClean="0">
                <a:solidFill>
                  <a:srgbClr val="134AD5"/>
                </a:solidFill>
                <a:ea typeface="黑体" panose="02010609060101010101" pitchFamily="49" charset="-122"/>
                <a:cs typeface="+mn-lt"/>
                <a:sym typeface="+mn-ea"/>
              </a:rPr>
              <a:t>目标函数（Target Function）</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又称为“评价函数（Evaluation Function）”。</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多数机器学习算法都需要最大化或最小化一个函数，这类函数称为“目标函数”。</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一般将其分解为两个部分：</a:t>
            </a:r>
            <a:r>
              <a:rPr sz="2300" u="sng" dirty="0" smtClean="0">
                <a:solidFill>
                  <a:schemeClr val="tx1"/>
                </a:solidFill>
                <a:ea typeface="黑体" panose="02010609060101010101" pitchFamily="49" charset="-122"/>
                <a:cs typeface="+mn-lt"/>
                <a:sym typeface="+mn-ea"/>
              </a:rPr>
              <a:t>误差函数</a:t>
            </a:r>
            <a:r>
              <a:rPr sz="2300" dirty="0" smtClean="0">
                <a:solidFill>
                  <a:schemeClr val="tx1"/>
                </a:solidFill>
                <a:ea typeface="黑体" panose="02010609060101010101" pitchFamily="49" charset="-122"/>
                <a:cs typeface="+mn-lt"/>
                <a:sym typeface="+mn-ea"/>
              </a:rPr>
              <a:t>和</a:t>
            </a:r>
            <a:r>
              <a:rPr sz="2300" u="sng" dirty="0" smtClean="0">
                <a:solidFill>
                  <a:schemeClr val="tx1"/>
                </a:solidFill>
                <a:ea typeface="黑体" panose="02010609060101010101" pitchFamily="49" charset="-122"/>
                <a:cs typeface="+mn-lt"/>
                <a:sym typeface="+mn-ea"/>
              </a:rPr>
              <a:t>正则化项</a:t>
            </a:r>
            <a:r>
              <a:rPr sz="2300" dirty="0" smtClean="0">
                <a:solidFill>
                  <a:schemeClr val="tx1"/>
                </a:solidFill>
                <a:ea typeface="黑体" panose="02010609060101010101" pitchFamily="49" charset="-122"/>
                <a:cs typeface="+mn-lt"/>
                <a:sym typeface="+mn-ea"/>
              </a:rPr>
              <a:t>。</a:t>
            </a:r>
            <a:endParaRPr sz="2300" dirty="0" smtClean="0">
              <a:solidFill>
                <a:schemeClr val="tx1"/>
              </a:solidFill>
              <a:ea typeface="黑体" panose="02010609060101010101" pitchFamily="49" charset="-122"/>
              <a:cs typeface="+mn-lt"/>
              <a:sym typeface="+mn-ea"/>
            </a:endParaRPr>
          </a:p>
        </p:txBody>
      </p:sp>
      <p:sp>
        <p:nvSpPr>
          <p:cNvPr id="3" name="Rectangle 3"/>
          <p:cNvSpPr>
            <a:spLocks noGrp="1" noRot="1"/>
          </p:cNvSpPr>
          <p:nvPr>
            <p:custDataLst>
              <p:tags r:id="rId3"/>
            </p:custDataLst>
          </p:nvPr>
        </p:nvSpPr>
        <p:spPr>
          <a:xfrm>
            <a:off x="90805" y="3776345"/>
            <a:ext cx="8915400" cy="22066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2</a:t>
            </a:r>
            <a:r>
              <a:rPr lang="zh-CN" altLang="en-US" dirty="0" smtClean="0">
                <a:solidFill>
                  <a:srgbClr val="134AD5"/>
                </a:solidFill>
                <a:ea typeface="黑体" panose="02010609060101010101" pitchFamily="49" charset="-122"/>
                <a:cs typeface="+mn-lt"/>
                <a:sym typeface="+mn-ea"/>
              </a:rPr>
              <a:t>）</a:t>
            </a:r>
            <a:r>
              <a:rPr dirty="0" smtClean="0">
                <a:solidFill>
                  <a:srgbClr val="134AD5"/>
                </a:solidFill>
                <a:ea typeface="黑体" panose="02010609060101010101" pitchFamily="49" charset="-122"/>
                <a:cs typeface="+mn-lt"/>
                <a:sym typeface="+mn-ea"/>
              </a:rPr>
              <a:t>误差函数（Error Function）</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又称为损失函数（</a:t>
            </a:r>
            <a:r>
              <a:rPr sz="2200" dirty="0" smtClean="0">
                <a:solidFill>
                  <a:schemeClr val="tx1"/>
                </a:solidFill>
                <a:ea typeface="黑体" panose="02010609060101010101" pitchFamily="49" charset="-122"/>
                <a:cs typeface="+mn-lt"/>
                <a:sym typeface="+mn-ea"/>
              </a:rPr>
              <a:t>Loss Function</a:t>
            </a:r>
            <a:r>
              <a:rPr sz="2300" dirty="0" smtClean="0">
                <a:solidFill>
                  <a:schemeClr val="tx1"/>
                </a:solidFill>
                <a:ea typeface="黑体" panose="02010609060101010101" pitchFamily="49" charset="-122"/>
                <a:cs typeface="+mn-lt"/>
                <a:sym typeface="+mn-ea"/>
              </a:rPr>
              <a:t>）或成本函数（</a:t>
            </a:r>
            <a:r>
              <a:rPr sz="2200" dirty="0" smtClean="0">
                <a:solidFill>
                  <a:schemeClr val="tx1"/>
                </a:solidFill>
                <a:ea typeface="黑体" panose="02010609060101010101" pitchFamily="49" charset="-122"/>
                <a:cs typeface="+mn-lt"/>
                <a:sym typeface="+mn-ea"/>
              </a:rPr>
              <a:t>Cost Function</a:t>
            </a:r>
            <a:r>
              <a:rPr sz="2300" dirty="0" smtClean="0">
                <a:solidFill>
                  <a:schemeClr val="tx1"/>
                </a:solidFill>
                <a:ea typeface="黑体" panose="02010609060101010101" pitchFamily="49" charset="-122"/>
                <a:cs typeface="+mn-lt"/>
                <a:sym typeface="+mn-ea"/>
              </a:rPr>
              <a:t>）</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其取值为“真实值”和“预测值”之间的误差。</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200" b="0" dirty="0" smtClean="0">
                <a:solidFill>
                  <a:schemeClr val="tx1"/>
                </a:solidFill>
                <a:ea typeface="黑体" panose="02010609060101010101" pitchFamily="49" charset="-122"/>
                <a:cs typeface="+mn-lt"/>
                <a:sym typeface="+mn-ea"/>
              </a:rPr>
              <a:t> </a:t>
            </a:r>
            <a:r>
              <a:rPr lang="en-US" sz="2200" b="0" dirty="0" smtClean="0">
                <a:solidFill>
                  <a:schemeClr val="tx1"/>
                </a:solidFill>
                <a:ea typeface="黑体" panose="02010609060101010101" pitchFamily="49" charset="-122"/>
                <a:cs typeface="+mn-lt"/>
                <a:sym typeface="+mn-ea"/>
              </a:rPr>
              <a:t>     </a:t>
            </a:r>
            <a:r>
              <a:rPr lang="en-US" sz="2200" b="0" dirty="0" smtClean="0">
                <a:solidFill>
                  <a:schemeClr val="tx1"/>
                </a:solidFill>
                <a:ea typeface="黑体" panose="02010609060101010101" pitchFamily="49" charset="-122"/>
                <a:cs typeface="+mn-lt"/>
                <a:sym typeface="Symbol" panose="05050102010706020507" charset="0"/>
              </a:rPr>
              <a:t></a:t>
            </a:r>
            <a:r>
              <a:rPr lang="en-US" sz="2200" b="0" dirty="0" smtClean="0">
                <a:solidFill>
                  <a:schemeClr val="tx1"/>
                </a:solidFill>
                <a:ea typeface="黑体" panose="02010609060101010101" pitchFamily="49" charset="-122"/>
                <a:cs typeface="+mn-lt"/>
                <a:sym typeface="+mn-ea"/>
              </a:rPr>
              <a:t> </a:t>
            </a:r>
            <a:r>
              <a:rPr sz="2200" b="0" dirty="0" smtClean="0">
                <a:solidFill>
                  <a:schemeClr val="tx1"/>
                </a:solidFill>
                <a:ea typeface="黑体" panose="02010609060101010101" pitchFamily="49" charset="-122"/>
                <a:cs typeface="+mn-lt"/>
                <a:sym typeface="+mn-ea"/>
              </a:rPr>
              <a:t>例如，某同学的真实身高为 1.85m，然而通过机器学习算法计算出的预测值为 1.84m，那么误差为 0.01m。</a:t>
            </a:r>
            <a:endParaRPr sz="2200" b="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867410"/>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数据科学与机器学习</a:t>
            </a:r>
            <a:endParaRPr lang="en-US" altLang="zh-CN" b="1"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07315" y="1496695"/>
            <a:ext cx="8915400" cy="449770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3</a:t>
            </a:r>
            <a:r>
              <a:rPr lang="zh-CN" altLang="en-US" dirty="0" smtClean="0">
                <a:solidFill>
                  <a:srgbClr val="134AD5"/>
                </a:solidFill>
                <a:ea typeface="黑体" panose="02010609060101010101" pitchFamily="49" charset="-122"/>
                <a:cs typeface="+mn-lt"/>
                <a:sym typeface="+mn-ea"/>
              </a:rPr>
              <a:t>）</a:t>
            </a:r>
            <a:r>
              <a:rPr dirty="0" smtClean="0">
                <a:solidFill>
                  <a:srgbClr val="134AD5"/>
                </a:solidFill>
                <a:ea typeface="黑体" panose="02010609060101010101" pitchFamily="49" charset="-122"/>
                <a:cs typeface="+mn-lt"/>
                <a:sym typeface="+mn-ea"/>
              </a:rPr>
              <a:t>正则化（Regularization）项</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如果单方面追求“误差函数”</a:t>
            </a:r>
            <a:r>
              <a:rPr lang="zh-CN" sz="2300" dirty="0" smtClean="0">
                <a:solidFill>
                  <a:schemeClr val="tx1"/>
                </a:solidFill>
                <a:ea typeface="黑体" panose="02010609060101010101" pitchFamily="49" charset="-122"/>
                <a:cs typeface="+mn-lt"/>
                <a:sym typeface="+mn-ea"/>
              </a:rPr>
              <a:t>的取值</a:t>
            </a:r>
            <a:r>
              <a:rPr sz="2300" dirty="0" smtClean="0">
                <a:solidFill>
                  <a:schemeClr val="tx1"/>
                </a:solidFill>
                <a:ea typeface="黑体" panose="02010609060101010101" pitchFamily="49" charset="-122"/>
                <a:cs typeface="+mn-lt"/>
                <a:sym typeface="+mn-ea"/>
              </a:rPr>
              <a:t>最小，则很容易造成机器学习的“过拟合”现象。</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所谓“</a:t>
            </a:r>
            <a:r>
              <a:rPr sz="2300" u="sng" dirty="0" smtClean="0">
                <a:solidFill>
                  <a:schemeClr val="tx1"/>
                </a:solidFill>
                <a:ea typeface="黑体" panose="02010609060101010101" pitchFamily="49" charset="-122"/>
                <a:cs typeface="+mn-lt"/>
                <a:sym typeface="+mn-ea"/>
              </a:rPr>
              <a:t>过拟合（Overfit）</a:t>
            </a:r>
            <a:r>
              <a:rPr sz="2300" dirty="0" smtClean="0">
                <a:solidFill>
                  <a:schemeClr val="tx1"/>
                </a:solidFill>
                <a:ea typeface="黑体" panose="02010609060101010101" pitchFamily="49" charset="-122"/>
                <a:cs typeface="+mn-lt"/>
                <a:sym typeface="+mn-ea"/>
              </a:rPr>
              <a:t>” </a:t>
            </a:r>
            <a:r>
              <a:rPr lang="zh-CN" sz="2300" dirty="0" smtClean="0">
                <a:solidFill>
                  <a:schemeClr val="tx1"/>
                </a:solidFill>
                <a:ea typeface="黑体" panose="02010609060101010101" pitchFamily="49" charset="-122"/>
                <a:cs typeface="+mn-lt"/>
                <a:sym typeface="+mn-ea"/>
              </a:rPr>
              <a:t>，是指</a:t>
            </a:r>
            <a:r>
              <a:rPr sz="2300" dirty="0" smtClean="0">
                <a:solidFill>
                  <a:schemeClr val="tx1"/>
                </a:solidFill>
                <a:ea typeface="黑体" panose="02010609060101010101" pitchFamily="49" charset="-122"/>
                <a:cs typeface="+mn-lt"/>
                <a:sym typeface="+mn-ea"/>
              </a:rPr>
              <a:t>目标函数在已知数据（如训练集）上的拟合性能非常高（如准确率达到 100%）， 而在未知数据（如测试集或新数据）上的拟合准确率低（如准确率低于 50%）。</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ea typeface="黑体" panose="02010609060101010101" pitchFamily="49" charset="-122"/>
                <a:cs typeface="+mn-lt"/>
                <a:sym typeface="+mn-ea"/>
              </a:rPr>
              <a:t> </a:t>
            </a:r>
            <a:r>
              <a:rPr lang="en-US" sz="2300" dirty="0" smtClean="0">
                <a:solidFill>
                  <a:schemeClr val="tx1"/>
                </a:solidFill>
                <a:ea typeface="黑体" panose="02010609060101010101" pitchFamily="49" charset="-122"/>
                <a:cs typeface="+mn-lt"/>
                <a:sym typeface="+mn-ea"/>
              </a:rPr>
              <a:t>     - </a:t>
            </a:r>
            <a:r>
              <a:rPr sz="2300" dirty="0" smtClean="0">
                <a:solidFill>
                  <a:schemeClr val="tx1"/>
                </a:solidFill>
                <a:ea typeface="黑体" panose="02010609060101010101" pitchFamily="49" charset="-122"/>
                <a:cs typeface="+mn-lt"/>
                <a:sym typeface="+mn-ea"/>
              </a:rPr>
              <a:t>为了防止过拟合现象的出现，机器学习通常采取“正则化项”。</a:t>
            </a:r>
            <a:endParaRPr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en-US"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Symbol" panose="05050102010706020507" charset="0"/>
              </a:rPr>
              <a:t> </a:t>
            </a:r>
            <a:r>
              <a:rPr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由于在语义上类似于统计学中的“惩罚项”，机器学习的“</a:t>
            </a:r>
            <a:r>
              <a:rPr sz="2200" u="sng"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正则化项</a:t>
            </a:r>
            <a:r>
              <a:rPr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”有时也被称为惩罚项。</a:t>
            </a:r>
            <a:endParaRPr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lgn="l" eaLnBrk="1" hangingPunct="1">
              <a:lnSpc>
                <a:spcPct val="100000"/>
              </a:lnSpc>
              <a:spcBef>
                <a:spcPts val="800"/>
              </a:spcBef>
              <a:buSzTx/>
              <a:buFont typeface="Wingdings" panose="05000000000000000000" pitchFamily="2" charset="2"/>
              <a:buNone/>
            </a:pPr>
            <a:r>
              <a:rPr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en-US"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en-US" sz="2200" dirty="0" smtClean="0">
                <a:latin typeface="宋体" panose="02010600030101010101" pitchFamily="2" charset="-122"/>
                <a:ea typeface="宋体" panose="02010600030101010101" pitchFamily="2" charset="-122"/>
                <a:cs typeface="宋体" panose="02010600030101010101" pitchFamily="2" charset="-122"/>
                <a:sym typeface="Symbol" panose="05050102010706020507" charset="0"/>
              </a:rPr>
              <a:t> </a:t>
            </a:r>
            <a:r>
              <a:rPr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在数据科学中，常见的正则化项有 </a:t>
            </a:r>
            <a:r>
              <a:rPr sz="2200" u="sng"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L1项（L1 Loss）</a:t>
            </a:r>
            <a:r>
              <a:rPr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和 </a:t>
            </a:r>
            <a:r>
              <a:rPr sz="2200" u="sng"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L2 项（L2 Loss）</a:t>
            </a:r>
            <a:r>
              <a:rPr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，二者的区别在于所涉及的距离计算方法和回归方法不同</a:t>
            </a:r>
            <a:r>
              <a:rPr lang="zh-CN"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zh-CN"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1010920"/>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数据科学与机器学习</a:t>
            </a:r>
            <a:endParaRPr lang="en-US" altLang="zh-CN" b="1"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pic>
        <p:nvPicPr>
          <p:cNvPr id="3" name="图片 2"/>
          <p:cNvPicPr>
            <a:picLocks noChangeAspect="1"/>
          </p:cNvPicPr>
          <p:nvPr>
            <p:custDataLst>
              <p:tags r:id="rId2"/>
            </p:custDataLst>
          </p:nvPr>
        </p:nvPicPr>
        <p:blipFill>
          <a:blip r:embed="rId3"/>
          <a:stretch>
            <a:fillRect/>
          </a:stretch>
        </p:blipFill>
        <p:spPr>
          <a:xfrm>
            <a:off x="111125" y="1735455"/>
            <a:ext cx="8941435" cy="3364230"/>
          </a:xfrm>
          <a:prstGeom prst="rect">
            <a:avLst/>
          </a:prstGeom>
        </p:spPr>
      </p:pic>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数据科学与机器学习</a:t>
            </a:r>
            <a:endParaRPr lang="en-US" altLang="zh-CN" b="1"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4" name="Rectangle 3"/>
          <p:cNvSpPr>
            <a:spLocks noGrp="1" noRot="1"/>
          </p:cNvSpPr>
          <p:nvPr>
            <p:custDataLst>
              <p:tags r:id="rId2"/>
            </p:custDataLst>
          </p:nvPr>
        </p:nvSpPr>
        <p:spPr>
          <a:xfrm>
            <a:off x="88900" y="1369695"/>
            <a:ext cx="8977630" cy="4489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dirty="0" smtClean="0">
                <a:solidFill>
                  <a:schemeClr val="accent2">
                    <a:lumMod val="75000"/>
                  </a:schemeClr>
                </a:solidFill>
                <a:latin typeface="+mj-lt"/>
                <a:ea typeface="黑体" panose="02010609060101010101" pitchFamily="49" charset="-122"/>
                <a:cs typeface="+mj-lt"/>
                <a:sym typeface="+mn-ea"/>
              </a:rPr>
              <a:t>  * </a:t>
            </a:r>
            <a:r>
              <a:rPr lang="zh-CN" dirty="0" smtClean="0">
                <a:solidFill>
                  <a:schemeClr val="accent2">
                    <a:lumMod val="75000"/>
                  </a:schemeClr>
                </a:solidFill>
                <a:latin typeface="+mj-lt"/>
                <a:ea typeface="黑体" panose="02010609060101010101" pitchFamily="49" charset="-122"/>
                <a:cs typeface="+mj-lt"/>
                <a:sym typeface="+mn-ea"/>
              </a:rPr>
              <a:t>示例：过拟合</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p:txBody>
      </p:sp>
      <p:pic>
        <p:nvPicPr>
          <p:cNvPr id="7" name="图片 6"/>
          <p:cNvPicPr>
            <a:picLocks noChangeAspect="1"/>
          </p:cNvPicPr>
          <p:nvPr/>
        </p:nvPicPr>
        <p:blipFill>
          <a:blip r:embed="rId3"/>
          <a:stretch>
            <a:fillRect/>
          </a:stretch>
        </p:blipFill>
        <p:spPr>
          <a:xfrm>
            <a:off x="3124200" y="1230630"/>
            <a:ext cx="2468880" cy="2405380"/>
          </a:xfrm>
          <a:prstGeom prst="rect">
            <a:avLst/>
          </a:prstGeom>
        </p:spPr>
      </p:pic>
      <p:pic>
        <p:nvPicPr>
          <p:cNvPr id="8" name="图片 7"/>
          <p:cNvPicPr>
            <a:picLocks noChangeAspect="1"/>
          </p:cNvPicPr>
          <p:nvPr/>
        </p:nvPicPr>
        <p:blipFill>
          <a:blip r:embed="rId4"/>
          <a:stretch>
            <a:fillRect/>
          </a:stretch>
        </p:blipFill>
        <p:spPr>
          <a:xfrm>
            <a:off x="5916295" y="1193165"/>
            <a:ext cx="2564765" cy="2426335"/>
          </a:xfrm>
          <a:prstGeom prst="rect">
            <a:avLst/>
          </a:prstGeom>
        </p:spPr>
      </p:pic>
      <p:sp>
        <p:nvSpPr>
          <p:cNvPr id="9" name="Rectangle 3"/>
          <p:cNvSpPr>
            <a:spLocks noGrp="1" noRot="1"/>
          </p:cNvSpPr>
          <p:nvPr>
            <p:custDataLst>
              <p:tags r:id="rId5"/>
            </p:custDataLst>
          </p:nvPr>
        </p:nvSpPr>
        <p:spPr>
          <a:xfrm>
            <a:off x="133350" y="4008120"/>
            <a:ext cx="8916670" cy="4489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dirty="0" smtClean="0">
                <a:solidFill>
                  <a:schemeClr val="accent2">
                    <a:lumMod val="75000"/>
                  </a:schemeClr>
                </a:solidFill>
                <a:latin typeface="+mj-lt"/>
                <a:ea typeface="黑体" panose="02010609060101010101" pitchFamily="49" charset="-122"/>
                <a:cs typeface="+mj-lt"/>
                <a:sym typeface="+mn-ea"/>
              </a:rPr>
              <a:t>  * </a:t>
            </a:r>
            <a:r>
              <a:rPr lang="zh-CN" dirty="0" smtClean="0">
                <a:solidFill>
                  <a:schemeClr val="accent2">
                    <a:lumMod val="75000"/>
                  </a:schemeClr>
                </a:solidFill>
                <a:latin typeface="+mj-lt"/>
                <a:ea typeface="黑体" panose="02010609060101010101" pitchFamily="49" charset="-122"/>
                <a:cs typeface="+mj-lt"/>
                <a:sym typeface="+mn-ea"/>
              </a:rPr>
              <a:t>示例：正则化</a:t>
            </a:r>
            <a:endParaRPr lang="zh-CN" altLang="en-US" sz="2300" dirty="0" smtClean="0">
              <a:solidFill>
                <a:schemeClr val="tx1"/>
              </a:solidFill>
              <a:latin typeface="+mj-lt"/>
              <a:ea typeface="黑体" panose="02010609060101010101" pitchFamily="49" charset="-122"/>
              <a:cs typeface="+mj-lt"/>
              <a:sym typeface="Symbol" panose="05050102010706020507" charset="0"/>
            </a:endParaRPr>
          </a:p>
        </p:txBody>
      </p:sp>
      <p:pic>
        <p:nvPicPr>
          <p:cNvPr id="2050" name="Picture 2" descr="âl2 regularizationâçå¾çæç´¢ç»æ"/>
          <p:cNvPicPr>
            <a:picLocks noChangeAspect="1" noChangeArrowheads="1"/>
          </p:cNvPicPr>
          <p:nvPr/>
        </p:nvPicPr>
        <p:blipFill>
          <a:blip r:embed="rId6"/>
          <a:srcRect/>
          <a:stretch>
            <a:fillRect/>
          </a:stretch>
        </p:blipFill>
        <p:spPr bwMode="auto">
          <a:xfrm>
            <a:off x="3015615" y="3644900"/>
            <a:ext cx="3889375" cy="2976880"/>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直接箭头连接符 9"/>
          <p:cNvCxnSpPr/>
          <p:nvPr/>
        </p:nvCxnSpPr>
        <p:spPr>
          <a:xfrm flipH="1" flipV="1">
            <a:off x="3204210" y="5445125"/>
            <a:ext cx="1071880" cy="286385"/>
          </a:xfrm>
          <a:prstGeom prst="straightConnector1">
            <a:avLst/>
          </a:prstGeom>
          <a:noFill/>
          <a:ln w="12700" cap="flat" cmpd="sng" algn="ctr">
            <a:solidFill>
              <a:schemeClr val="tx1"/>
            </a:solidFill>
            <a:prstDash val="solid"/>
            <a:round/>
            <a:headEnd type="none" w="med" len="med"/>
            <a:tailEnd type="arrow" w="med" len="med"/>
          </a:ln>
        </p:spPr>
      </p:cxnSp>
      <p:sp>
        <p:nvSpPr>
          <p:cNvPr id="11" name="文本框 10"/>
          <p:cNvSpPr txBox="1"/>
          <p:nvPr/>
        </p:nvSpPr>
        <p:spPr>
          <a:xfrm>
            <a:off x="1518285" y="4805680"/>
            <a:ext cx="1682115" cy="645160"/>
          </a:xfrm>
          <a:prstGeom prst="rect">
            <a:avLst/>
          </a:prstGeom>
          <a:noFill/>
          <a:ln>
            <a:solidFill>
              <a:schemeClr val="tx1"/>
            </a:solidFill>
          </a:ln>
        </p:spPr>
        <p:txBody>
          <a:bodyPr wrap="square" rtlCol="0">
            <a:spAutoFit/>
          </a:bodyPr>
          <a:p>
            <a:r>
              <a:rPr lang="zh-CN" altLang="en-US" sz="1800">
                <a:solidFill>
                  <a:schemeClr val="tx1"/>
                </a:solidFill>
                <a:latin typeface="宋体" panose="02010600030101010101" pitchFamily="2" charset="-122"/>
                <a:ea typeface="宋体" panose="02010600030101010101" pitchFamily="2" charset="-122"/>
              </a:rPr>
              <a:t>约束：解应尽量在此区间内。</a:t>
            </a:r>
            <a:endParaRPr lang="zh-CN" altLang="en-US" sz="1800">
              <a:solidFill>
                <a:schemeClr val="tx1"/>
              </a:solidFill>
              <a:latin typeface="宋体" panose="02010600030101010101" pitchFamily="2" charset="-122"/>
              <a:ea typeface="宋体" panose="02010600030101010101" pitchFamily="2" charset="-122"/>
            </a:endParaRPr>
          </a:p>
        </p:txBody>
      </p:sp>
      <p:pic>
        <p:nvPicPr>
          <p:cNvPr id="2" name="图片 1"/>
          <p:cNvPicPr>
            <a:picLocks noChangeAspect="1"/>
          </p:cNvPicPr>
          <p:nvPr/>
        </p:nvPicPr>
        <p:blipFill>
          <a:blip r:embed="rId7"/>
          <a:stretch>
            <a:fillRect/>
          </a:stretch>
        </p:blipFill>
        <p:spPr>
          <a:xfrm>
            <a:off x="914400" y="1823720"/>
            <a:ext cx="1784350" cy="1743075"/>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11125" y="1010920"/>
            <a:ext cx="8883650" cy="533400"/>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chemeClr val="accent1">
                    <a:lumMod val="75000"/>
                  </a:schemeClr>
                </a:solidFill>
                <a:ea typeface="宋体" panose="02010600030101010101" pitchFamily="2"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本章学习提示及要求</a:t>
            </a:r>
            <a:endParaRPr lang="zh-CN" altLang="en-US" sz="2800" b="1" dirty="0">
              <a:solidFill>
                <a:schemeClr val="accent1">
                  <a:lumMod val="75000"/>
                </a:schemeClr>
              </a:solidFill>
              <a:latin typeface="黑体" panose="02010609060101010101" pitchFamily="49" charset="-122"/>
              <a:ea typeface="黑体" panose="02010609060101010101" pitchFamily="49" charset="-122"/>
              <a:cs typeface="+mn-cs"/>
              <a:sym typeface="+mn-ea"/>
            </a:endParaRPr>
          </a:p>
        </p:txBody>
      </p:sp>
      <p:graphicFrame>
        <p:nvGraphicFramePr>
          <p:cNvPr id="33" name="内容占位符 5"/>
          <p:cNvGraphicFramePr>
            <a:graphicFrameLocks noGrp="1"/>
          </p:cNvGraphicFramePr>
          <p:nvPr>
            <p:custDataLst>
              <p:tags r:id="rId2"/>
            </p:custDataLst>
          </p:nvPr>
        </p:nvGraphicFramePr>
        <p:xfrm>
          <a:off x="213995" y="1826260"/>
          <a:ext cx="8813165" cy="36753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机器学习的应用步骤</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250825" y="1424940"/>
            <a:ext cx="2597150" cy="34188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en-US" dirty="0" smtClean="0">
                <a:solidFill>
                  <a:srgbClr val="134AD5"/>
                </a:solidFill>
                <a:ea typeface="黑体" panose="02010609060101010101" pitchFamily="49" charset="-122"/>
                <a:cs typeface="+mn-lt"/>
                <a:sym typeface="+mn-ea"/>
              </a:rPr>
              <a:t>机器学习的应用步骤主要包括</a:t>
            </a:r>
            <a:r>
              <a:rPr lang="zh-CN" altLang="en-US" dirty="0" smtClean="0">
                <a:solidFill>
                  <a:srgbClr val="134AD5"/>
                </a:solidFill>
                <a:ea typeface="黑体" panose="02010609060101010101" pitchFamily="49" charset="-122"/>
                <a:cs typeface="+mn-lt"/>
                <a:sym typeface="+mn-ea"/>
              </a:rPr>
              <a:t>：</a:t>
            </a:r>
            <a:r>
              <a:rPr lang="en-US" u="sng" dirty="0" smtClean="0">
                <a:solidFill>
                  <a:srgbClr val="134AD5"/>
                </a:solidFill>
                <a:ea typeface="黑体" panose="02010609060101010101" pitchFamily="49" charset="-122"/>
                <a:cs typeface="+mn-lt"/>
                <a:sym typeface="+mn-ea"/>
              </a:rPr>
              <a:t>数据理解</a:t>
            </a:r>
            <a:r>
              <a:rPr lang="en-US" dirty="0" smtClean="0">
                <a:solidFill>
                  <a:srgbClr val="134AD5"/>
                </a:solidFill>
                <a:ea typeface="黑体" panose="02010609060101010101" pitchFamily="49" charset="-122"/>
                <a:cs typeface="+mn-lt"/>
                <a:sym typeface="+mn-ea"/>
              </a:rPr>
              <a:t>、</a:t>
            </a:r>
            <a:r>
              <a:rPr lang="en-US" u="sng" dirty="0" smtClean="0">
                <a:solidFill>
                  <a:srgbClr val="134AD5"/>
                </a:solidFill>
                <a:ea typeface="黑体" panose="02010609060101010101" pitchFamily="49" charset="-122"/>
                <a:cs typeface="+mn-lt"/>
                <a:sym typeface="+mn-ea"/>
              </a:rPr>
              <a:t>数据准备</a:t>
            </a:r>
            <a:r>
              <a:rPr lang="en-US" dirty="0" smtClean="0">
                <a:solidFill>
                  <a:srgbClr val="134AD5"/>
                </a:solidFill>
                <a:ea typeface="黑体" panose="02010609060101010101" pitchFamily="49" charset="-122"/>
                <a:cs typeface="+mn-lt"/>
                <a:sym typeface="+mn-ea"/>
              </a:rPr>
              <a:t>、</a:t>
            </a:r>
            <a:r>
              <a:rPr lang="en-US" u="sng" dirty="0" smtClean="0">
                <a:solidFill>
                  <a:srgbClr val="134AD5"/>
                </a:solidFill>
                <a:ea typeface="黑体" panose="02010609060101010101" pitchFamily="49" charset="-122"/>
                <a:cs typeface="+mn-lt"/>
                <a:sym typeface="+mn-ea"/>
              </a:rPr>
              <a:t>模型训练</a:t>
            </a:r>
            <a:r>
              <a:rPr lang="en-US" dirty="0" smtClean="0">
                <a:solidFill>
                  <a:srgbClr val="134AD5"/>
                </a:solidFill>
                <a:ea typeface="黑体" panose="02010609060101010101" pitchFamily="49" charset="-122"/>
                <a:cs typeface="+mn-lt"/>
                <a:sym typeface="+mn-ea"/>
              </a:rPr>
              <a:t>、</a:t>
            </a:r>
            <a:r>
              <a:rPr lang="en-US" u="sng" dirty="0" smtClean="0">
                <a:solidFill>
                  <a:srgbClr val="134AD5"/>
                </a:solidFill>
                <a:ea typeface="黑体" panose="02010609060101010101" pitchFamily="49" charset="-122"/>
                <a:cs typeface="+mn-lt"/>
                <a:sym typeface="+mn-ea"/>
              </a:rPr>
              <a:t>模型评估</a:t>
            </a:r>
            <a:r>
              <a:rPr lang="en-US" dirty="0" smtClean="0">
                <a:solidFill>
                  <a:srgbClr val="134AD5"/>
                </a:solidFill>
                <a:ea typeface="黑体" panose="02010609060101010101" pitchFamily="49" charset="-122"/>
                <a:cs typeface="+mn-lt"/>
                <a:sym typeface="+mn-ea"/>
              </a:rPr>
              <a:t>、</a:t>
            </a:r>
            <a:r>
              <a:rPr lang="en-US" u="sng" dirty="0" smtClean="0">
                <a:solidFill>
                  <a:srgbClr val="134AD5"/>
                </a:solidFill>
                <a:ea typeface="黑体" panose="02010609060101010101" pitchFamily="49" charset="-122"/>
                <a:cs typeface="+mn-lt"/>
                <a:sym typeface="+mn-ea"/>
              </a:rPr>
              <a:t>模型优化与重新选择</a:t>
            </a:r>
            <a:r>
              <a:rPr lang="zh-CN" altLang="en-US" dirty="0" smtClean="0">
                <a:solidFill>
                  <a:srgbClr val="134AD5"/>
                </a:solidFill>
                <a:ea typeface="黑体" panose="02010609060101010101" pitchFamily="49" charset="-122"/>
                <a:cs typeface="+mn-lt"/>
                <a:sym typeface="+mn-ea"/>
              </a:rPr>
              <a:t>、</a:t>
            </a:r>
            <a:r>
              <a:rPr lang="en-US" dirty="0" smtClean="0">
                <a:solidFill>
                  <a:srgbClr val="134AD5"/>
                </a:solidFill>
                <a:ea typeface="黑体" panose="02010609060101010101" pitchFamily="49" charset="-122"/>
                <a:cs typeface="+mn-lt"/>
                <a:sym typeface="+mn-ea"/>
              </a:rPr>
              <a:t>以及</a:t>
            </a:r>
            <a:r>
              <a:rPr lang="en-US" u="sng" dirty="0" smtClean="0">
                <a:solidFill>
                  <a:srgbClr val="134AD5"/>
                </a:solidFill>
                <a:ea typeface="黑体" panose="02010609060101010101" pitchFamily="49" charset="-122"/>
                <a:cs typeface="+mn-lt"/>
                <a:sym typeface="+mn-ea"/>
              </a:rPr>
              <a:t>模型的应用</a:t>
            </a:r>
            <a:r>
              <a:rPr lang="en-US" dirty="0" smtClean="0">
                <a:solidFill>
                  <a:srgbClr val="134AD5"/>
                </a:solidFill>
                <a:ea typeface="黑体" panose="02010609060101010101" pitchFamily="49" charset="-122"/>
                <a:cs typeface="+mn-lt"/>
                <a:sym typeface="+mn-ea"/>
              </a:rPr>
              <a:t>等，如图 3-4 所示。</a:t>
            </a:r>
            <a:endParaRPr lang="zh-CN"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p:txBody>
      </p:sp>
      <p:pic>
        <p:nvPicPr>
          <p:cNvPr id="12" name="image67.png"/>
          <p:cNvPicPr>
            <a:picLocks noChangeAspect="1"/>
          </p:cNvPicPr>
          <p:nvPr>
            <p:custDataLst>
              <p:tags r:id="rId3"/>
            </p:custDataLst>
          </p:nvPr>
        </p:nvPicPr>
        <p:blipFill>
          <a:blip r:embed="rId4" cstate="print"/>
          <a:stretch>
            <a:fillRect/>
          </a:stretch>
        </p:blipFill>
        <p:spPr>
          <a:xfrm>
            <a:off x="2820670" y="1383030"/>
            <a:ext cx="6024245" cy="5323840"/>
          </a:xfrm>
          <a:prstGeom prst="rect">
            <a:avLst/>
          </a:prstGeom>
        </p:spPr>
      </p:pic>
      <p:sp>
        <p:nvSpPr>
          <p:cNvPr id="7" name="TextBox 6"/>
          <p:cNvSpPr txBox="1"/>
          <p:nvPr>
            <p:custDataLst>
              <p:tags r:id="rId5"/>
            </p:custDataLst>
          </p:nvPr>
        </p:nvSpPr>
        <p:spPr>
          <a:xfrm>
            <a:off x="630555" y="5007610"/>
            <a:ext cx="1801495" cy="70675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3-4  机器学习的应用步骤</a:t>
            </a:r>
            <a:endParaRPr lang="zh-CN" altLang="en-US" sz="2000" b="1" dirty="0" smtClean="0"/>
          </a:p>
        </p:txBody>
      </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867410"/>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机器学习的应用步骤</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250825" y="1424940"/>
            <a:ext cx="8614410" cy="43599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0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1. </a:t>
            </a:r>
            <a:r>
              <a:rPr lang="zh-CN" altLang="en-US" dirty="0" smtClean="0">
                <a:solidFill>
                  <a:srgbClr val="134AD5"/>
                </a:solidFill>
                <a:ea typeface="黑体" panose="02010609060101010101" pitchFamily="49" charset="-122"/>
                <a:cs typeface="+mn-lt"/>
                <a:sym typeface="+mn-ea"/>
              </a:rPr>
              <a:t>数据理解</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0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数据理解应以业务理解为基础。在此基础上，数据科学家需要进一步在数据层次理解所处理的任务。</a:t>
            </a:r>
            <a:endParaRPr lang="zh-CN" sz="230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10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数据理解是数据准备和选择机器学习算法的关键所在。</a:t>
            </a:r>
            <a:endParaRPr lang="zh-CN" sz="230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10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数据理解所涉及的主要活动包括：</a:t>
            </a:r>
            <a:endParaRPr lang="zh-CN" sz="230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1000"/>
              </a:spcBef>
              <a:buSzTx/>
              <a:buFont typeface="Wingdings" panose="05000000000000000000" pitchFamily="2" charset="2"/>
              <a:buNone/>
            </a:pPr>
            <a:r>
              <a:rPr lang="en-US" altLang="zh-CN" sz="2200" dirty="0" smtClean="0">
                <a:solidFill>
                  <a:schemeClr val="tx1"/>
                </a:solidFill>
                <a:latin typeface="+mj-lt"/>
                <a:ea typeface="宋体" panose="02010600030101010101" pitchFamily="2" charset="-122"/>
                <a:cs typeface="+mj-lt"/>
                <a:sym typeface="+mn-ea"/>
              </a:rPr>
              <a:t>      </a:t>
            </a:r>
            <a:r>
              <a:rPr lang="en-US" altLang="zh-CN" sz="2200" dirty="0" smtClean="0">
                <a:solidFill>
                  <a:schemeClr val="tx1"/>
                </a:solidFill>
                <a:latin typeface="+mj-lt"/>
                <a:ea typeface="宋体" panose="02010600030101010101" pitchFamily="2" charset="-122"/>
                <a:cs typeface="+mj-lt"/>
                <a:sym typeface="Symbol" panose="05050102010706020507" charset="0"/>
              </a:rPr>
              <a:t> </a:t>
            </a:r>
            <a:r>
              <a:rPr lang="zh-CN" sz="2200" dirty="0" smtClean="0">
                <a:solidFill>
                  <a:schemeClr val="tx1"/>
                </a:solidFill>
                <a:latin typeface="+mj-lt"/>
                <a:ea typeface="宋体" panose="02010600030101010101" pitchFamily="2" charset="-122"/>
                <a:cs typeface="+mj-lt"/>
                <a:sym typeface="+mn-ea"/>
              </a:rPr>
              <a:t>数据与业务之间的映射关系的理解，</a:t>
            </a:r>
            <a:endParaRPr lang="zh-CN" sz="22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1000"/>
              </a:spcBef>
              <a:buSzTx/>
              <a:buFont typeface="Wingdings" panose="05000000000000000000" pitchFamily="2" charset="2"/>
              <a:buNone/>
            </a:pPr>
            <a:r>
              <a:rPr lang="zh-CN" sz="2200" dirty="0" smtClean="0">
                <a:solidFill>
                  <a:schemeClr val="tx1"/>
                </a:solidFill>
                <a:latin typeface="+mj-lt"/>
                <a:ea typeface="宋体" panose="02010600030101010101" pitchFamily="2" charset="-122"/>
                <a:cs typeface="+mj-lt"/>
                <a:sym typeface="+mn-ea"/>
              </a:rPr>
              <a:t> </a:t>
            </a:r>
            <a:r>
              <a:rPr lang="en-US" altLang="zh-CN" sz="2200" dirty="0" smtClean="0">
                <a:solidFill>
                  <a:schemeClr val="tx1"/>
                </a:solidFill>
                <a:latin typeface="+mj-lt"/>
                <a:ea typeface="宋体" panose="02010600030101010101" pitchFamily="2" charset="-122"/>
                <a:cs typeface="+mj-lt"/>
                <a:sym typeface="+mn-ea"/>
              </a:rPr>
              <a:t>     </a:t>
            </a:r>
            <a:r>
              <a:rPr lang="en-US" altLang="zh-CN" sz="2200" dirty="0" smtClean="0">
                <a:latin typeface="+mj-lt"/>
                <a:ea typeface="宋体" panose="02010600030101010101" pitchFamily="2" charset="-122"/>
                <a:cs typeface="+mj-lt"/>
                <a:sym typeface="Symbol" panose="05050102010706020507" charset="0"/>
              </a:rPr>
              <a:t> </a:t>
            </a:r>
            <a:r>
              <a:rPr lang="zh-CN" sz="2200" dirty="0" smtClean="0">
                <a:solidFill>
                  <a:schemeClr val="tx1"/>
                </a:solidFill>
                <a:latin typeface="+mj-lt"/>
                <a:ea typeface="宋体" panose="02010600030101010101" pitchFamily="2" charset="-122"/>
                <a:cs typeface="+mj-lt"/>
                <a:sym typeface="+mn-ea"/>
              </a:rPr>
              <a:t>以及采用描述性统计学、探索型分析（EDA），以及可视化分析方法对数据的分布、个数、均值、最大值、最小值和相关关系进行分析，</a:t>
            </a:r>
            <a:endParaRPr lang="zh-CN" sz="2200" dirty="0" smtClean="0">
              <a:solidFill>
                <a:schemeClr val="tx1"/>
              </a:solidFill>
              <a:latin typeface="+mj-lt"/>
              <a:ea typeface="宋体" panose="02010600030101010101" pitchFamily="2" charset="-122"/>
              <a:cs typeface="+mj-lt"/>
              <a:sym typeface="+mn-ea"/>
            </a:endParaRPr>
          </a:p>
          <a:p>
            <a:pPr marL="0" indent="0" algn="l" eaLnBrk="1" hangingPunct="1">
              <a:lnSpc>
                <a:spcPct val="100000"/>
              </a:lnSpc>
              <a:spcBef>
                <a:spcPts val="1000"/>
              </a:spcBef>
              <a:buSzTx/>
              <a:buFont typeface="Wingdings" panose="05000000000000000000" pitchFamily="2" charset="2"/>
              <a:buNone/>
            </a:pPr>
            <a:r>
              <a:rPr lang="zh-CN" sz="2200" dirty="0" smtClean="0">
                <a:solidFill>
                  <a:schemeClr val="tx1"/>
                </a:solidFill>
                <a:latin typeface="+mj-lt"/>
                <a:ea typeface="宋体" panose="02010600030101010101" pitchFamily="2" charset="-122"/>
                <a:cs typeface="+mj-lt"/>
                <a:sym typeface="+mn-ea"/>
              </a:rPr>
              <a:t> </a:t>
            </a:r>
            <a:r>
              <a:rPr lang="en-US" altLang="zh-CN" sz="2200" dirty="0" smtClean="0">
                <a:solidFill>
                  <a:schemeClr val="tx1"/>
                </a:solidFill>
                <a:latin typeface="+mj-lt"/>
                <a:ea typeface="宋体" panose="02010600030101010101" pitchFamily="2" charset="-122"/>
                <a:cs typeface="+mj-lt"/>
                <a:sym typeface="+mn-ea"/>
              </a:rPr>
              <a:t>     </a:t>
            </a:r>
            <a:r>
              <a:rPr lang="en-US" altLang="zh-CN" sz="2200" dirty="0" smtClean="0">
                <a:latin typeface="+mj-lt"/>
                <a:ea typeface="宋体" panose="02010600030101010101" pitchFamily="2" charset="-122"/>
                <a:cs typeface="+mj-lt"/>
                <a:sym typeface="Symbol" panose="05050102010706020507" charset="0"/>
              </a:rPr>
              <a:t> </a:t>
            </a:r>
            <a:r>
              <a:rPr lang="zh-CN" sz="2200" dirty="0" smtClean="0">
                <a:solidFill>
                  <a:schemeClr val="tx1"/>
                </a:solidFill>
                <a:latin typeface="+mj-lt"/>
                <a:ea typeface="宋体" panose="02010600030101010101" pitchFamily="2" charset="-122"/>
                <a:cs typeface="+mj-lt"/>
                <a:sym typeface="+mn-ea"/>
              </a:rPr>
              <a:t>为数据准备和算法选择等后续步骤奠定基础。</a:t>
            </a:r>
            <a:endParaRPr lang="zh-CN" sz="2200" dirty="0" smtClean="0">
              <a:solidFill>
                <a:schemeClr val="tx1"/>
              </a:solidFill>
              <a:latin typeface="+mj-lt"/>
              <a:ea typeface="宋体" panose="02010600030101010101" pitchFamily="2" charset="-122"/>
              <a:cs typeface="+mj-lt"/>
              <a:sym typeface="+mn-ea"/>
            </a:endParaRPr>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机器学习的应用步骤</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250825" y="1353185"/>
            <a:ext cx="8614410" cy="20675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2. </a:t>
            </a:r>
            <a:r>
              <a:rPr lang="zh-CN" altLang="en-US" dirty="0" smtClean="0">
                <a:solidFill>
                  <a:srgbClr val="134AD5"/>
                </a:solidFill>
                <a:ea typeface="黑体" panose="02010609060101010101" pitchFamily="49" charset="-122"/>
                <a:cs typeface="+mn-lt"/>
                <a:sym typeface="+mn-ea"/>
              </a:rPr>
              <a:t>数据准备</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根据机器学习的要求，将已获得的数据随机地划分为</a:t>
            </a:r>
            <a:r>
              <a:rPr lang="zh-CN" sz="2300" u="sng" dirty="0" smtClean="0">
                <a:solidFill>
                  <a:schemeClr val="tx1"/>
                </a:solidFill>
                <a:latin typeface="+mj-lt"/>
                <a:ea typeface="黑体" panose="02010609060101010101" pitchFamily="49" charset="-122"/>
                <a:cs typeface="+mj-lt"/>
                <a:sym typeface="+mn-ea"/>
              </a:rPr>
              <a:t>训练集</a:t>
            </a:r>
            <a:r>
              <a:rPr lang="zh-CN" sz="2300" dirty="0" smtClean="0">
                <a:solidFill>
                  <a:schemeClr val="tx1"/>
                </a:solidFill>
                <a:latin typeface="+mj-lt"/>
                <a:ea typeface="黑体" panose="02010609060101010101" pitchFamily="49" charset="-122"/>
                <a:cs typeface="+mj-lt"/>
                <a:sym typeface="+mn-ea"/>
              </a:rPr>
              <a:t>、</a:t>
            </a:r>
            <a:r>
              <a:rPr lang="zh-CN" sz="2300" u="sng" dirty="0" smtClean="0">
                <a:solidFill>
                  <a:schemeClr val="tx1"/>
                </a:solidFill>
                <a:latin typeface="+mj-lt"/>
                <a:ea typeface="黑体" panose="02010609060101010101" pitchFamily="49" charset="-122"/>
                <a:cs typeface="+mj-lt"/>
                <a:sym typeface="+mn-ea"/>
              </a:rPr>
              <a:t>测试集</a:t>
            </a:r>
            <a:r>
              <a:rPr lang="zh-CN" sz="2300" dirty="0" smtClean="0">
                <a:solidFill>
                  <a:schemeClr val="tx1"/>
                </a:solidFill>
                <a:latin typeface="+mj-lt"/>
                <a:ea typeface="黑体" panose="02010609060101010101" pitchFamily="49" charset="-122"/>
                <a:cs typeface="+mj-lt"/>
                <a:sym typeface="+mn-ea"/>
              </a:rPr>
              <a:t>和</a:t>
            </a:r>
            <a:r>
              <a:rPr lang="zh-CN" sz="2300" u="sng" dirty="0" smtClean="0">
                <a:solidFill>
                  <a:schemeClr val="tx1"/>
                </a:solidFill>
                <a:latin typeface="+mj-lt"/>
                <a:ea typeface="黑体" panose="02010609060101010101" pitchFamily="49" charset="-122"/>
                <a:cs typeface="+mj-lt"/>
                <a:sym typeface="+mn-ea"/>
              </a:rPr>
              <a:t>验证集</a:t>
            </a:r>
            <a:r>
              <a:rPr lang="zh-CN" sz="2300" dirty="0" smtClean="0">
                <a:solidFill>
                  <a:schemeClr val="tx1"/>
                </a:solidFill>
                <a:latin typeface="+mj-lt"/>
                <a:ea typeface="黑体" panose="02010609060101010101" pitchFamily="49" charset="-122"/>
                <a:cs typeface="+mj-lt"/>
                <a:sym typeface="+mn-ea"/>
              </a:rPr>
              <a:t>。</a:t>
            </a:r>
            <a:endParaRPr lang="zh-CN" sz="230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除了数据集的划分，通常还需要进行数据标准化、特征选择、数据规整化处理等操作。</a:t>
            </a:r>
            <a:endParaRPr lang="zh-CN" sz="2300" dirty="0" smtClean="0">
              <a:solidFill>
                <a:schemeClr val="tx1"/>
              </a:solidFill>
              <a:latin typeface="+mj-lt"/>
              <a:ea typeface="黑体" panose="02010609060101010101" pitchFamily="49" charset="-122"/>
              <a:cs typeface="+mj-lt"/>
              <a:sym typeface="+mn-ea"/>
            </a:endParaRPr>
          </a:p>
        </p:txBody>
      </p:sp>
      <p:sp>
        <p:nvSpPr>
          <p:cNvPr id="3" name="Rectangle 3"/>
          <p:cNvSpPr>
            <a:spLocks noGrp="1" noRot="1"/>
          </p:cNvSpPr>
          <p:nvPr>
            <p:custDataLst>
              <p:tags r:id="rId3"/>
            </p:custDataLst>
          </p:nvPr>
        </p:nvSpPr>
        <p:spPr>
          <a:xfrm>
            <a:off x="234315" y="3489325"/>
            <a:ext cx="8614410" cy="12865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3. </a:t>
            </a:r>
            <a:r>
              <a:rPr lang="zh-CN" altLang="en-US" dirty="0" smtClean="0">
                <a:solidFill>
                  <a:srgbClr val="134AD5"/>
                </a:solidFill>
                <a:ea typeface="黑体" panose="02010609060101010101" pitchFamily="49" charset="-122"/>
                <a:cs typeface="+mn-lt"/>
                <a:sym typeface="+mn-ea"/>
              </a:rPr>
              <a:t>模型训练</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根据业务需求及数据特征，选择某一个机器学习算法，并以“训练集”为基础训练出具体模型。</a:t>
            </a:r>
            <a:endParaRPr lang="zh-CN" sz="2300" dirty="0" smtClean="0">
              <a:solidFill>
                <a:schemeClr val="tx1"/>
              </a:solidFill>
              <a:latin typeface="+mj-lt"/>
              <a:ea typeface="黑体" panose="02010609060101010101" pitchFamily="49" charset="-122"/>
              <a:cs typeface="+mj-lt"/>
              <a:sym typeface="+mn-ea"/>
            </a:endParaRPr>
          </a:p>
        </p:txBody>
      </p:sp>
      <p:sp>
        <p:nvSpPr>
          <p:cNvPr id="4" name="Rectangle 3"/>
          <p:cNvSpPr>
            <a:spLocks noGrp="1" noRot="1"/>
          </p:cNvSpPr>
          <p:nvPr>
            <p:custDataLst>
              <p:tags r:id="rId4"/>
            </p:custDataLst>
          </p:nvPr>
        </p:nvSpPr>
        <p:spPr>
          <a:xfrm>
            <a:off x="217805" y="4836160"/>
            <a:ext cx="8614410" cy="15817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4. </a:t>
            </a:r>
            <a:r>
              <a:rPr lang="zh-CN" altLang="en-US" dirty="0" smtClean="0">
                <a:solidFill>
                  <a:srgbClr val="134AD5"/>
                </a:solidFill>
                <a:ea typeface="黑体" panose="02010609060101010101" pitchFamily="49" charset="-122"/>
                <a:cs typeface="+mn-lt"/>
                <a:sym typeface="+mn-ea"/>
              </a:rPr>
              <a:t>模型评估</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将训练出的具体模型应用于“测试集”，通过绘制学习曲线、计算混淆矩阵及评估精度和召回率等方法评估新模型的优度，进而判断模型是否存在“过拟合”或“欠拟合”现象。</a:t>
            </a:r>
            <a:endParaRPr lang="zh-CN" sz="2300" dirty="0" smtClean="0">
              <a:solidFill>
                <a:schemeClr val="tx1"/>
              </a:solidFill>
              <a:latin typeface="+mj-lt"/>
              <a:ea typeface="黑体" panose="02010609060101010101" pitchFamily="49" charset="-122"/>
              <a:cs typeface="+mj-lt"/>
              <a:sym typeface="+mn-ea"/>
            </a:endParaRPr>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93916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机器学习的应用步骤</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46050" y="1568450"/>
            <a:ext cx="8853805" cy="29375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5. </a:t>
            </a:r>
            <a:r>
              <a:rPr lang="zh-CN" altLang="en-US" dirty="0" smtClean="0">
                <a:solidFill>
                  <a:srgbClr val="134AD5"/>
                </a:solidFill>
                <a:ea typeface="黑体" panose="02010609060101010101" pitchFamily="49" charset="-122"/>
                <a:cs typeface="+mn-lt"/>
                <a:sym typeface="+mn-ea"/>
              </a:rPr>
              <a:t>模型优化与重新选择</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当模型评估结果并不满足业务需求时，需要进行超级参数（Hyper</a:t>
            </a:r>
            <a:r>
              <a:rPr lang="en-US" altLang="zh-CN" sz="2300" dirty="0" smtClean="0">
                <a:solidFill>
                  <a:schemeClr val="tx1"/>
                </a:solidFill>
                <a:latin typeface="+mj-lt"/>
                <a:ea typeface="黑体" panose="02010609060101010101" pitchFamily="49" charset="-122"/>
                <a:cs typeface="+mj-lt"/>
                <a:sym typeface="+mn-ea"/>
              </a:rPr>
              <a:t> </a:t>
            </a:r>
            <a:r>
              <a:rPr lang="zh-CN" sz="2300" dirty="0" smtClean="0">
                <a:solidFill>
                  <a:schemeClr val="tx1"/>
                </a:solidFill>
                <a:latin typeface="+mj-lt"/>
                <a:ea typeface="黑体" panose="02010609060101010101" pitchFamily="49" charset="-122"/>
                <a:cs typeface="+mj-lt"/>
                <a:sym typeface="+mn-ea"/>
              </a:rPr>
              <a:t>parameter）的调优以及尝试其他算法。</a:t>
            </a:r>
            <a:endParaRPr lang="zh-CN" sz="230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由于有些算法的超级参数无法自动优化其取值，需要另行处理超级参数的调优。</a:t>
            </a:r>
            <a:endParaRPr lang="zh-CN" sz="230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超级参数的调优有3种常用方法：网格搜索（Grid</a:t>
            </a:r>
            <a:r>
              <a:rPr lang="en-US" altLang="zh-CN" sz="2300" dirty="0" smtClean="0">
                <a:solidFill>
                  <a:schemeClr val="tx1"/>
                </a:solidFill>
                <a:latin typeface="+mj-lt"/>
                <a:ea typeface="黑体" panose="02010609060101010101" pitchFamily="49" charset="-122"/>
                <a:cs typeface="+mj-lt"/>
                <a:sym typeface="+mn-ea"/>
              </a:rPr>
              <a:t> </a:t>
            </a:r>
            <a:r>
              <a:rPr lang="zh-CN" sz="2300" dirty="0" smtClean="0">
                <a:solidFill>
                  <a:schemeClr val="tx1"/>
                </a:solidFill>
                <a:latin typeface="+mj-lt"/>
                <a:ea typeface="黑体" panose="02010609060101010101" pitchFamily="49" charset="-122"/>
                <a:cs typeface="+mj-lt"/>
                <a:sym typeface="+mn-ea"/>
              </a:rPr>
              <a:t>Search）、随机搜索和贝叶斯超级参数优化。</a:t>
            </a:r>
            <a:endParaRPr lang="zh-CN" sz="2300" dirty="0" smtClean="0">
              <a:solidFill>
                <a:schemeClr val="tx1"/>
              </a:solidFill>
              <a:latin typeface="+mj-lt"/>
              <a:ea typeface="黑体" panose="02010609060101010101" pitchFamily="49" charset="-122"/>
              <a:cs typeface="+mj-lt"/>
              <a:sym typeface="+mn-ea"/>
            </a:endParaRPr>
          </a:p>
        </p:txBody>
      </p:sp>
      <p:sp>
        <p:nvSpPr>
          <p:cNvPr id="3" name="Rectangle 3"/>
          <p:cNvSpPr>
            <a:spLocks noGrp="1" noRot="1"/>
          </p:cNvSpPr>
          <p:nvPr>
            <p:custDataLst>
              <p:tags r:id="rId3"/>
            </p:custDataLst>
          </p:nvPr>
        </p:nvSpPr>
        <p:spPr>
          <a:xfrm>
            <a:off x="234315" y="4637405"/>
            <a:ext cx="8614410" cy="12865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6. </a:t>
            </a:r>
            <a:r>
              <a:rPr lang="zh-CN" altLang="en-US" dirty="0" smtClean="0">
                <a:solidFill>
                  <a:srgbClr val="134AD5"/>
                </a:solidFill>
                <a:ea typeface="黑体" panose="02010609060101010101" pitchFamily="49" charset="-122"/>
                <a:cs typeface="+mn-lt"/>
                <a:sym typeface="+mn-ea"/>
              </a:rPr>
              <a:t>模型应用</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sz="2300" dirty="0" smtClean="0">
                <a:solidFill>
                  <a:schemeClr val="tx1"/>
                </a:solidFill>
                <a:latin typeface="+mj-lt"/>
                <a:ea typeface="黑体" panose="02010609060101010101" pitchFamily="49" charset="-122"/>
                <a:cs typeface="+mj-lt"/>
                <a:sym typeface="+mn-ea"/>
              </a:rPr>
              <a:t>当发现新模型的信度和效度已符合业务需求时，可以将该模型实现并部署在应用系统中，用于解决实际问题。</a:t>
            </a:r>
            <a:endParaRPr lang="zh-CN" sz="2300" dirty="0" smtClean="0">
              <a:solidFill>
                <a:schemeClr val="tx1"/>
              </a:solidFill>
              <a:latin typeface="+mj-lt"/>
              <a:ea typeface="黑体" panose="02010609060101010101" pitchFamily="49" charset="-122"/>
              <a:cs typeface="+mj-lt"/>
              <a:sym typeface="+mn-ea"/>
            </a:endParaRPr>
          </a:p>
        </p:txBody>
      </p:sp>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数据划分及准备方法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97155" y="1424940"/>
            <a:ext cx="2095500" cy="51181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200" dirty="0" smtClean="0">
                <a:solidFill>
                  <a:srgbClr val="134AD5"/>
                </a:solidFill>
                <a:ea typeface="黑体" panose="02010609060101010101" pitchFamily="49" charset="-122"/>
                <a:cs typeface="+mn-lt"/>
                <a:sym typeface="+mn-ea"/>
              </a:rPr>
              <a:t>  * </a:t>
            </a:r>
            <a:r>
              <a:rPr lang="zh-CN" altLang="en-US" sz="2200" dirty="0" smtClean="0">
                <a:solidFill>
                  <a:srgbClr val="134AD5"/>
                </a:solidFill>
                <a:ea typeface="黑体" panose="02010609060101010101" pitchFamily="49" charset="-122"/>
                <a:cs typeface="+mn-lt"/>
                <a:sym typeface="+mn-ea"/>
              </a:rPr>
              <a:t>机器学习的数据集分为</a:t>
            </a:r>
            <a:r>
              <a:rPr lang="zh-CN" altLang="en-US" sz="2200" u="sng" dirty="0" smtClean="0">
                <a:solidFill>
                  <a:srgbClr val="134AD5"/>
                </a:solidFill>
                <a:ea typeface="黑体" panose="02010609060101010101" pitchFamily="49" charset="-122"/>
                <a:cs typeface="+mn-lt"/>
                <a:sym typeface="+mn-ea"/>
              </a:rPr>
              <a:t>训练集</a:t>
            </a:r>
            <a:r>
              <a:rPr lang="zh-CN" altLang="en-US" sz="2200" dirty="0" smtClean="0">
                <a:solidFill>
                  <a:srgbClr val="134AD5"/>
                </a:solidFill>
                <a:ea typeface="黑体" panose="02010609060101010101" pitchFamily="49" charset="-122"/>
                <a:cs typeface="+mn-lt"/>
                <a:sym typeface="+mn-ea"/>
              </a:rPr>
              <a:t>、</a:t>
            </a:r>
            <a:r>
              <a:rPr lang="zh-CN" altLang="en-US" sz="2200" u="sng" dirty="0" smtClean="0">
                <a:solidFill>
                  <a:srgbClr val="134AD5"/>
                </a:solidFill>
                <a:ea typeface="黑体" panose="02010609060101010101" pitchFamily="49" charset="-122"/>
                <a:cs typeface="+mn-lt"/>
                <a:sym typeface="+mn-ea"/>
              </a:rPr>
              <a:t>测试集</a:t>
            </a:r>
            <a:r>
              <a:rPr lang="zh-CN" altLang="en-US" sz="2200" dirty="0" smtClean="0">
                <a:solidFill>
                  <a:srgbClr val="134AD5"/>
                </a:solidFill>
                <a:ea typeface="黑体" panose="02010609060101010101" pitchFamily="49" charset="-122"/>
                <a:cs typeface="+mn-lt"/>
                <a:sym typeface="+mn-ea"/>
              </a:rPr>
              <a:t>和</a:t>
            </a:r>
            <a:r>
              <a:rPr lang="zh-CN" altLang="en-US" sz="2200" u="sng" dirty="0" smtClean="0">
                <a:solidFill>
                  <a:srgbClr val="134AD5"/>
                </a:solidFill>
                <a:ea typeface="黑体" panose="02010609060101010101" pitchFamily="49" charset="-122"/>
                <a:cs typeface="+mn-lt"/>
                <a:sym typeface="+mn-ea"/>
              </a:rPr>
              <a:t>验证集</a:t>
            </a:r>
            <a:r>
              <a:rPr lang="zh-CN" altLang="en-US" sz="2200" dirty="0" smtClean="0">
                <a:solidFill>
                  <a:srgbClr val="134AD5"/>
                </a:solidFill>
                <a:ea typeface="黑体" panose="02010609060101010101" pitchFamily="49" charset="-122"/>
                <a:cs typeface="+mn-lt"/>
                <a:sym typeface="+mn-ea"/>
              </a:rPr>
              <a:t> 3 种，如图 3-5 所示。</a:t>
            </a:r>
            <a:endParaRPr lang="zh-CN" altLang="en-US" sz="22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100" dirty="0" smtClean="0">
                <a:solidFill>
                  <a:schemeClr val="tx1"/>
                </a:solidFill>
                <a:ea typeface="黑体" panose="02010609060101010101" pitchFamily="49" charset="-122"/>
                <a:cs typeface="+mn-lt"/>
                <a:sym typeface="+mn-ea"/>
              </a:rPr>
              <a:t> </a:t>
            </a:r>
            <a:r>
              <a:rPr lang="en-US" altLang="zh-CN" sz="2100" dirty="0" smtClean="0">
                <a:solidFill>
                  <a:schemeClr val="tx1"/>
                </a:solidFill>
                <a:ea typeface="黑体" panose="02010609060101010101" pitchFamily="49" charset="-122"/>
                <a:cs typeface="+mn-lt"/>
                <a:sym typeface="+mn-ea"/>
              </a:rPr>
              <a:t>   - </a:t>
            </a:r>
            <a:r>
              <a:rPr lang="zh-CN" altLang="en-US" sz="2100" dirty="0" smtClean="0">
                <a:solidFill>
                  <a:schemeClr val="tx1"/>
                </a:solidFill>
                <a:ea typeface="黑体" panose="02010609060101010101" pitchFamily="49" charset="-122"/>
                <a:cs typeface="+mn-lt"/>
                <a:sym typeface="+mn-ea"/>
              </a:rPr>
              <a:t>3个子集的占比没有规定的比例，但训练集的占比应最大，从经验上讲，三者比例应为： </a:t>
            </a:r>
            <a:endParaRPr lang="zh-CN" altLang="en-US"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100" dirty="0" smtClean="0">
                <a:solidFill>
                  <a:schemeClr val="tx1"/>
                </a:solidFill>
                <a:ea typeface="黑体" panose="02010609060101010101" pitchFamily="49" charset="-122"/>
                <a:cs typeface="+mn-lt"/>
                <a:sym typeface="+mn-ea"/>
              </a:rPr>
              <a:t>7:1.5:1.5</a:t>
            </a:r>
            <a:endParaRPr lang="zh-CN" altLang="en-US"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100" dirty="0" smtClean="0">
                <a:solidFill>
                  <a:schemeClr val="tx1"/>
                </a:solidFill>
                <a:ea typeface="黑体" panose="02010609060101010101" pitchFamily="49" charset="-122"/>
                <a:cs typeface="+mn-lt"/>
                <a:sym typeface="+mn-ea"/>
              </a:rPr>
              <a:t> 或 </a:t>
            </a:r>
            <a:endParaRPr lang="zh-CN" altLang="en-US" sz="21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100" dirty="0" smtClean="0">
                <a:solidFill>
                  <a:schemeClr val="tx1"/>
                </a:solidFill>
                <a:ea typeface="黑体" panose="02010609060101010101" pitchFamily="49" charset="-122"/>
                <a:cs typeface="+mn-lt"/>
                <a:sym typeface="+mn-ea"/>
              </a:rPr>
              <a:t>9.5:0.25:0.25</a:t>
            </a:r>
            <a:endParaRPr lang="zh-CN" altLang="en-US" sz="2100" dirty="0" smtClean="0">
              <a:solidFill>
                <a:schemeClr val="tx1"/>
              </a:solidFill>
              <a:latin typeface="宋体" panose="02010600030101010101" pitchFamily="2" charset="-122"/>
              <a:ea typeface="黑体" panose="02010609060101010101" pitchFamily="49" charset="-122"/>
              <a:cs typeface="+mn-lt"/>
              <a:sym typeface="+mn-ea"/>
            </a:endParaRPr>
          </a:p>
        </p:txBody>
      </p:sp>
      <p:sp>
        <p:nvSpPr>
          <p:cNvPr id="7" name="TextBox 6"/>
          <p:cNvSpPr txBox="1"/>
          <p:nvPr>
            <p:custDataLst>
              <p:tags r:id="rId3"/>
            </p:custDataLst>
          </p:nvPr>
        </p:nvSpPr>
        <p:spPr>
          <a:xfrm>
            <a:off x="4074795" y="1204595"/>
            <a:ext cx="3332480"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5</a:t>
            </a:r>
            <a:r>
              <a:rPr lang="zh-CN" altLang="en-US" sz="2000" b="1" dirty="0" smtClean="0"/>
              <a:t>  机器学习的数据划分</a:t>
            </a:r>
            <a:endParaRPr lang="zh-CN" altLang="en-US" sz="2000" b="1" dirty="0" smtClean="0"/>
          </a:p>
        </p:txBody>
      </p:sp>
      <p:pic>
        <p:nvPicPr>
          <p:cNvPr id="12" name="图片 11"/>
          <p:cNvPicPr>
            <a:picLocks noChangeAspect="1"/>
          </p:cNvPicPr>
          <p:nvPr>
            <p:custDataLst>
              <p:tags r:id="rId4"/>
            </p:custDataLst>
          </p:nvPr>
        </p:nvPicPr>
        <p:blipFill>
          <a:blip r:embed="rId5"/>
          <a:stretch>
            <a:fillRect/>
          </a:stretch>
        </p:blipFill>
        <p:spPr>
          <a:xfrm>
            <a:off x="2192655" y="1771015"/>
            <a:ext cx="6855460" cy="477139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867410"/>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数据划分及准备方法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97155" y="1424940"/>
            <a:ext cx="8888095" cy="128651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（1）训练集（Training  Set）用于模型的训练</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200" dirty="0" smtClean="0">
                <a:solidFill>
                  <a:schemeClr val="tx1"/>
                </a:solidFill>
                <a:ea typeface="黑体" panose="02010609060101010101" pitchFamily="49" charset="-122"/>
                <a:cs typeface="+mn-lt"/>
                <a:sym typeface="+mn-ea"/>
              </a:rPr>
              <a:t> </a:t>
            </a:r>
            <a:r>
              <a:rPr lang="en-US" altLang="zh-CN" sz="2200" dirty="0" smtClean="0">
                <a:solidFill>
                  <a:schemeClr val="tx1"/>
                </a:solidFill>
                <a:ea typeface="黑体" panose="02010609060101010101" pitchFamily="49" charset="-122"/>
                <a:cs typeface="+mn-lt"/>
                <a:sym typeface="+mn-ea"/>
              </a:rPr>
              <a:t>   - </a:t>
            </a:r>
            <a:r>
              <a:rPr lang="zh-CN" altLang="en-US" sz="2200" dirty="0" smtClean="0">
                <a:solidFill>
                  <a:schemeClr val="tx1"/>
                </a:solidFill>
                <a:ea typeface="黑体" panose="02010609060101010101" pitchFamily="49" charset="-122"/>
                <a:cs typeface="+mn-lt"/>
                <a:sym typeface="+mn-ea"/>
              </a:rPr>
              <a:t>以数据集 bc_data.csv 为例，可以随机选取 75%的样本作为训练集，训练出一个能够自动诊断癌症病例的模型—Cancer Model。</a:t>
            </a:r>
            <a:endParaRPr lang="zh-CN" altLang="en-US"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zh-CN" altLang="en-US" sz="2200" dirty="0" smtClean="0">
              <a:solidFill>
                <a:schemeClr val="tx1"/>
              </a:solidFill>
              <a:latin typeface="宋体" panose="02010600030101010101" pitchFamily="2" charset="-122"/>
              <a:ea typeface="黑体" panose="02010609060101010101" pitchFamily="49" charset="-122"/>
              <a:cs typeface="+mn-lt"/>
              <a:sym typeface="+mn-ea"/>
            </a:endParaRPr>
          </a:p>
        </p:txBody>
      </p:sp>
      <p:sp>
        <p:nvSpPr>
          <p:cNvPr id="3" name="Rectangle 3"/>
          <p:cNvSpPr>
            <a:spLocks noGrp="1" noRot="1"/>
          </p:cNvSpPr>
          <p:nvPr>
            <p:custDataLst>
              <p:tags r:id="rId3"/>
            </p:custDataLst>
          </p:nvPr>
        </p:nvSpPr>
        <p:spPr>
          <a:xfrm>
            <a:off x="152400" y="2771775"/>
            <a:ext cx="8888095" cy="17468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（2）测试集（Testing Set）用于模型的评估</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200" dirty="0" smtClean="0">
                <a:solidFill>
                  <a:schemeClr val="tx1"/>
                </a:solidFill>
                <a:ea typeface="黑体" panose="02010609060101010101" pitchFamily="49" charset="-122"/>
                <a:cs typeface="+mn-lt"/>
                <a:sym typeface="+mn-ea"/>
              </a:rPr>
              <a:t>    - </a:t>
            </a:r>
            <a:r>
              <a:rPr lang="zh-CN" altLang="en-US" sz="2200" dirty="0" smtClean="0">
                <a:ea typeface="黑体" panose="02010609060101010101" pitchFamily="49" charset="-122"/>
                <a:cs typeface="+mn-lt"/>
                <a:sym typeface="+mn-ea"/>
              </a:rPr>
              <a:t>例如，从数据集 bc_data.csv 中随机选取 15%的样本作为测试集，用于评估模型 Cancer Model 的性能。</a:t>
            </a:r>
            <a:endParaRPr lang="zh-CN" altLang="en-US" sz="22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200" dirty="0" smtClean="0">
                <a:ea typeface="黑体" panose="02010609060101010101" pitchFamily="49" charset="-122"/>
                <a:cs typeface="+mn-lt"/>
                <a:sym typeface="+mn-ea"/>
              </a:rPr>
              <a:t> </a:t>
            </a:r>
            <a:r>
              <a:rPr lang="en-US" altLang="zh-CN" sz="2200" dirty="0" smtClean="0">
                <a:ea typeface="黑体" panose="02010609060101010101" pitchFamily="49" charset="-122"/>
                <a:cs typeface="+mn-lt"/>
                <a:sym typeface="+mn-ea"/>
              </a:rPr>
              <a:t>   - </a:t>
            </a:r>
            <a:r>
              <a:rPr lang="zh-CN" altLang="en-US" sz="2200" dirty="0" smtClean="0">
                <a:ea typeface="黑体" panose="02010609060101010101" pitchFamily="49" charset="-122"/>
                <a:cs typeface="+mn-lt"/>
                <a:sym typeface="+mn-ea"/>
              </a:rPr>
              <a:t>具体评估方法为生成混淆矩阵，并计算精度和召回率</a:t>
            </a:r>
            <a:r>
              <a:rPr lang="zh-CN" altLang="en-US" sz="2200" dirty="0" smtClean="0">
                <a:solidFill>
                  <a:schemeClr val="tx1"/>
                </a:solidFill>
                <a:ea typeface="黑体" panose="02010609060101010101" pitchFamily="49" charset="-122"/>
                <a:cs typeface="+mn-lt"/>
                <a:sym typeface="+mn-ea"/>
              </a:rPr>
              <a:t>。</a:t>
            </a:r>
            <a:endParaRPr lang="zh-CN" altLang="en-US" sz="2200" dirty="0" smtClean="0">
              <a:solidFill>
                <a:schemeClr val="tx1"/>
              </a:solidFill>
              <a:latin typeface="宋体" panose="02010600030101010101" pitchFamily="2" charset="-122"/>
              <a:ea typeface="黑体" panose="02010609060101010101" pitchFamily="49" charset="-122"/>
              <a:cs typeface="+mn-lt"/>
              <a:sym typeface="+mn-ea"/>
            </a:endParaRPr>
          </a:p>
        </p:txBody>
      </p:sp>
      <p:sp>
        <p:nvSpPr>
          <p:cNvPr id="4" name="Rectangle 3"/>
          <p:cNvSpPr>
            <a:spLocks noGrp="1" noRot="1"/>
          </p:cNvSpPr>
          <p:nvPr>
            <p:custDataLst>
              <p:tags r:id="rId4"/>
            </p:custDataLst>
          </p:nvPr>
        </p:nvSpPr>
        <p:spPr>
          <a:xfrm>
            <a:off x="135890" y="4549140"/>
            <a:ext cx="8888095" cy="140271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zh-CN" altLang="en-US" dirty="0" smtClean="0">
                <a:solidFill>
                  <a:srgbClr val="134AD5"/>
                </a:solidFill>
                <a:ea typeface="黑体" panose="02010609060101010101" pitchFamily="49" charset="-122"/>
                <a:cs typeface="+mn-lt"/>
                <a:sym typeface="+mn-ea"/>
              </a:rPr>
              <a:t>  （3）</a:t>
            </a:r>
            <a:r>
              <a:rPr lang="zh-CN" altLang="en-US" dirty="0" smtClean="0">
                <a:solidFill>
                  <a:srgbClr val="134AD5"/>
                </a:solidFill>
                <a:ea typeface="黑体" panose="02010609060101010101" pitchFamily="49" charset="-122"/>
                <a:cs typeface="+mn-lt"/>
                <a:sym typeface="+mn-ea"/>
              </a:rPr>
              <a:t>验证集（Validation  Set）用于算法选择和参数调整</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200" dirty="0" smtClean="0">
                <a:solidFill>
                  <a:schemeClr val="tx1"/>
                </a:solidFill>
                <a:ea typeface="黑体" panose="02010609060101010101" pitchFamily="49" charset="-122"/>
                <a:cs typeface="+mn-lt"/>
                <a:sym typeface="+mn-ea"/>
              </a:rPr>
              <a:t>    - 用于</a:t>
            </a:r>
            <a:r>
              <a:rPr lang="zh-CN" altLang="en-US" sz="2200" dirty="0" smtClean="0">
                <a:ea typeface="黑体" panose="02010609060101010101" pitchFamily="49" charset="-122"/>
                <a:cs typeface="+mn-lt"/>
                <a:sym typeface="+mn-ea"/>
              </a:rPr>
              <a:t>训练模型Cancer Model的算法可能有多种，哪一个算法更优？</a:t>
            </a:r>
            <a:endParaRPr lang="zh-CN" altLang="en-US" sz="22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200" dirty="0" smtClean="0">
                <a:ea typeface="黑体" panose="02010609060101010101" pitchFamily="49" charset="-122"/>
                <a:cs typeface="+mn-lt"/>
                <a:sym typeface="+mn-ea"/>
              </a:rPr>
              <a:t> </a:t>
            </a:r>
            <a:r>
              <a:rPr lang="en-US" altLang="zh-CN" sz="2200" dirty="0" smtClean="0">
                <a:ea typeface="黑体" panose="02010609060101010101" pitchFamily="49" charset="-122"/>
                <a:cs typeface="+mn-lt"/>
                <a:sym typeface="+mn-ea"/>
              </a:rPr>
              <a:t>   - </a:t>
            </a:r>
            <a:r>
              <a:rPr lang="zh-CN" altLang="en-US" sz="2200" dirty="0" smtClean="0">
                <a:ea typeface="黑体" panose="02010609060101010101" pitchFamily="49" charset="-122"/>
                <a:cs typeface="+mn-lt"/>
                <a:sym typeface="+mn-ea"/>
              </a:rPr>
              <a:t>有时算法本身需要设置超级参数，如何设置最优参数值？</a:t>
            </a:r>
            <a:endParaRPr lang="zh-CN" altLang="en-US" sz="2200" dirty="0" smtClean="0">
              <a:solidFill>
                <a:schemeClr val="tx1"/>
              </a:solidFill>
              <a:latin typeface="宋体" panose="02010600030101010101" pitchFamily="2" charset="-122"/>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p:cNvPicPr>
            <a:picLocks noChangeAspect="1"/>
          </p:cNvPicPr>
          <p:nvPr>
            <p:custDataLst>
              <p:tags r:id="rId1"/>
            </p:custDataLst>
          </p:nvPr>
        </p:nvPicPr>
        <p:blipFill rotWithShape="1">
          <a:blip r:embed="rId2"/>
          <a:srcRect r="4763"/>
          <a:stretch>
            <a:fillRect/>
          </a:stretch>
        </p:blipFill>
        <p:spPr bwMode="auto">
          <a:xfrm>
            <a:off x="43180" y="3175000"/>
            <a:ext cx="9066530" cy="2406015"/>
          </a:xfrm>
          <a:prstGeom prst="rect">
            <a:avLst/>
          </a:prstGeom>
          <a:ln>
            <a:noFill/>
          </a:ln>
        </p:spPr>
      </p:pic>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82880"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数据划分及准备方法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4"/>
            </p:custDataLst>
          </p:nvPr>
        </p:nvSpPr>
        <p:spPr>
          <a:xfrm>
            <a:off x="168910" y="1353185"/>
            <a:ext cx="8888095" cy="19094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latin typeface="+mj-lt"/>
                <a:ea typeface="黑体" panose="02010609060101010101" pitchFamily="49" charset="-122"/>
                <a:cs typeface="+mj-lt"/>
                <a:sym typeface="+mn-ea"/>
              </a:rPr>
              <a:t>  * </a:t>
            </a:r>
            <a:r>
              <a:rPr lang="zh-CN" altLang="en-US" dirty="0" smtClean="0">
                <a:solidFill>
                  <a:srgbClr val="134AD5"/>
                </a:solidFill>
                <a:latin typeface="+mj-lt"/>
                <a:ea typeface="黑体" panose="02010609060101010101" pitchFamily="49" charset="-122"/>
                <a:cs typeface="+mj-lt"/>
                <a:sym typeface="+mn-ea"/>
              </a:rPr>
              <a:t>在 Python 机器学习包—scikit-learn中提供了</a:t>
            </a:r>
            <a:r>
              <a:rPr lang="zh-CN" altLang="en-US" dirty="0" smtClean="0">
                <a:solidFill>
                  <a:srgbClr val="134AD5"/>
                </a:solidFill>
                <a:latin typeface="+mj-lt"/>
                <a:ea typeface="黑体" panose="02010609060101010101" pitchFamily="49" charset="-122"/>
                <a:cs typeface="+mj-lt"/>
                <a:sym typeface="+mn-ea"/>
              </a:rPr>
              <a:t>用于划分训练集和测试集的函数</a:t>
            </a:r>
            <a:r>
              <a:rPr lang="zh-CN" altLang="en-US" dirty="0" smtClean="0">
                <a:solidFill>
                  <a:srgbClr val="134AD5"/>
                </a:solidFill>
                <a:latin typeface="+mj-lt"/>
                <a:ea typeface="黑体" panose="02010609060101010101" pitchFamily="49" charset="-122"/>
                <a:cs typeface="+mj-lt"/>
                <a:sym typeface="+mn-ea"/>
              </a:rPr>
              <a:t>sklearn.model_selection.train_test_split()，该函数的形式参数test_size为测试集的占比，如图 3-6 所示。</a:t>
            </a:r>
            <a:endParaRPr lang="zh-CN" altLang="en-US" dirty="0" smtClean="0">
              <a:solidFill>
                <a:srgbClr val="134AD5"/>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latin typeface="+mj-lt"/>
                <a:ea typeface="黑体" panose="02010609060101010101" pitchFamily="49" charset="-122"/>
                <a:cs typeface="+mj-lt"/>
                <a:sym typeface="+mn-ea"/>
              </a:rPr>
              <a:t>  * </a:t>
            </a:r>
            <a:r>
              <a:rPr lang="zh-CN" altLang="en-US" dirty="0" smtClean="0">
                <a:solidFill>
                  <a:srgbClr val="134AD5"/>
                </a:solidFill>
                <a:latin typeface="+mj-lt"/>
                <a:ea typeface="黑体" panose="02010609060101010101" pitchFamily="49" charset="-122"/>
                <a:cs typeface="+mj-lt"/>
                <a:sym typeface="+mn-ea"/>
              </a:rPr>
              <a:t>除了划分测试集、训练集和验证集，</a:t>
            </a:r>
            <a:r>
              <a:rPr lang="zh-CN" altLang="en-US" u="sng" dirty="0" smtClean="0">
                <a:solidFill>
                  <a:srgbClr val="134AD5"/>
                </a:solidFill>
                <a:latin typeface="+mj-lt"/>
                <a:ea typeface="黑体" panose="02010609060101010101" pitchFamily="49" charset="-122"/>
                <a:cs typeface="+mj-lt"/>
                <a:sym typeface="+mn-ea"/>
              </a:rPr>
              <a:t>机器学习中的数据准备</a:t>
            </a:r>
            <a:r>
              <a:rPr lang="zh-CN" altLang="en-US" dirty="0" smtClean="0">
                <a:solidFill>
                  <a:srgbClr val="134AD5"/>
                </a:solidFill>
                <a:latin typeface="+mj-lt"/>
                <a:ea typeface="黑体" panose="02010609060101010101" pitchFamily="49" charset="-122"/>
                <a:cs typeface="+mj-lt"/>
                <a:sym typeface="+mn-ea"/>
              </a:rPr>
              <a:t>还涉及：</a:t>
            </a:r>
            <a:r>
              <a:rPr lang="zh-CN" altLang="en-US" sz="2200" dirty="0" smtClean="0">
                <a:solidFill>
                  <a:schemeClr val="tx1"/>
                </a:solidFill>
                <a:latin typeface="黑体" panose="02010609060101010101" pitchFamily="49" charset="-122"/>
                <a:ea typeface="黑体" panose="02010609060101010101" pitchFamily="49" charset="-122"/>
                <a:cs typeface="+mj-lt"/>
                <a:sym typeface="+mn-ea"/>
              </a:rPr>
              <a:t>特征选择、数据标准化、数据标注、缺失值和异常值的处理等。</a:t>
            </a:r>
            <a:endParaRPr lang="zh-CN" altLang="en-US" sz="2200" dirty="0" smtClean="0">
              <a:solidFill>
                <a:schemeClr val="tx1"/>
              </a:solidFill>
              <a:latin typeface="黑体" panose="02010609060101010101" pitchFamily="49" charset="-122"/>
              <a:ea typeface="黑体" panose="02010609060101010101" pitchFamily="49" charset="-122"/>
              <a:cs typeface="+mj-lt"/>
              <a:sym typeface="+mn-ea"/>
            </a:endParaRPr>
          </a:p>
        </p:txBody>
      </p:sp>
      <p:sp>
        <p:nvSpPr>
          <p:cNvPr id="7" name="TextBox 6"/>
          <p:cNvSpPr txBox="1"/>
          <p:nvPr>
            <p:custDataLst>
              <p:tags r:id="rId5"/>
            </p:custDataLst>
          </p:nvPr>
        </p:nvSpPr>
        <p:spPr>
          <a:xfrm>
            <a:off x="1348105" y="5725160"/>
            <a:ext cx="6577330"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6</a:t>
            </a:r>
            <a:r>
              <a:rPr lang="zh-CN" altLang="en-US" sz="2000" b="1" dirty="0" smtClean="0"/>
              <a:t>  sklearn.model_selection.train_test_split()函数</a:t>
            </a:r>
            <a:endParaRPr lang="zh-CN" altLang="en-US" sz="2000" b="1" dirty="0" smtClean="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2" name="图片 11"/>
          <p:cNvPicPr>
            <a:picLocks noChangeAspect="1"/>
          </p:cNvPicPr>
          <p:nvPr>
            <p:custDataLst>
              <p:tags r:id="rId1"/>
            </p:custDataLst>
          </p:nvPr>
        </p:nvPicPr>
        <p:blipFill>
          <a:blip r:embed="rId2"/>
          <a:stretch>
            <a:fillRect/>
          </a:stretch>
        </p:blipFill>
        <p:spPr>
          <a:xfrm>
            <a:off x="1567815" y="2432050"/>
            <a:ext cx="7270115" cy="3876675"/>
          </a:xfrm>
          <a:prstGeom prst="rect">
            <a:avLst/>
          </a:prstGeom>
        </p:spPr>
      </p:pic>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82880"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算法类型及选择方法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4"/>
            </p:custDataLst>
          </p:nvPr>
        </p:nvSpPr>
        <p:spPr>
          <a:xfrm>
            <a:off x="168910" y="1353185"/>
            <a:ext cx="8888095" cy="14903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根据学习任务的不同，</a:t>
            </a:r>
            <a:r>
              <a:rPr lang="zh-CN" altLang="en-US" u="sng" dirty="0" smtClean="0">
                <a:solidFill>
                  <a:srgbClr val="134AD5"/>
                </a:solidFill>
                <a:ea typeface="黑体" panose="02010609060101010101" pitchFamily="49" charset="-122"/>
                <a:cs typeface="+mn-lt"/>
                <a:sym typeface="+mn-ea"/>
              </a:rPr>
              <a:t>机器学习算法</a:t>
            </a:r>
            <a:r>
              <a:rPr lang="zh-CN" altLang="en-US" dirty="0" smtClean="0">
                <a:solidFill>
                  <a:srgbClr val="134AD5"/>
                </a:solidFill>
                <a:ea typeface="黑体" panose="02010609060101010101" pitchFamily="49" charset="-122"/>
                <a:cs typeface="+mn-lt"/>
                <a:sym typeface="+mn-ea"/>
              </a:rPr>
              <a:t>通常分为：有监督学习（Supervised Learning）、无监督学习（Unsupervised  Learning）和半监督学习（Semi-Supervised Learning），如 图 3-7所示。</a:t>
            </a:r>
            <a:endParaRPr lang="zh-CN" altLang="en-US" dirty="0" smtClean="0">
              <a:solidFill>
                <a:schemeClr val="tx1"/>
              </a:solidFill>
              <a:latin typeface="宋体" panose="02010600030101010101" pitchFamily="2" charset="-122"/>
              <a:ea typeface="黑体" panose="02010609060101010101" pitchFamily="49" charset="-122"/>
              <a:cs typeface="+mn-lt"/>
              <a:sym typeface="+mn-ea"/>
            </a:endParaRPr>
          </a:p>
        </p:txBody>
      </p:sp>
      <p:sp>
        <p:nvSpPr>
          <p:cNvPr id="7" name="TextBox 6"/>
          <p:cNvSpPr txBox="1"/>
          <p:nvPr>
            <p:custDataLst>
              <p:tags r:id="rId5"/>
            </p:custDataLst>
          </p:nvPr>
        </p:nvSpPr>
        <p:spPr>
          <a:xfrm>
            <a:off x="343535" y="3859530"/>
            <a:ext cx="1230630" cy="132207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7</a:t>
            </a:r>
            <a:r>
              <a:rPr lang="zh-CN" altLang="en-US" sz="2000" b="1" dirty="0" smtClean="0"/>
              <a:t>  机器学习算法的类型 </a:t>
            </a:r>
            <a:endParaRPr lang="zh-CN" altLang="en-US" sz="2000" b="1" dirty="0" smtClean="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算法类型及选择方法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68910" y="1424940"/>
            <a:ext cx="8888095" cy="28816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1．有监督学习</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有监督学习使用已知模式预测数据，其</a:t>
            </a:r>
            <a:r>
              <a:rPr lang="en-US" altLang="zh-CN" sz="2300" u="sng" dirty="0" smtClean="0">
                <a:solidFill>
                  <a:schemeClr val="tx1"/>
                </a:solidFill>
                <a:ea typeface="黑体" panose="02010609060101010101" pitchFamily="49" charset="-122"/>
                <a:cs typeface="+mn-lt"/>
                <a:sym typeface="+mn-ea"/>
              </a:rPr>
              <a:t>使用前提</a:t>
            </a:r>
            <a:r>
              <a:rPr lang="en-US" altLang="zh-CN" sz="2300" dirty="0" smtClean="0">
                <a:solidFill>
                  <a:schemeClr val="tx1"/>
                </a:solidFill>
                <a:ea typeface="黑体" panose="02010609060101010101" pitchFamily="49" charset="-122"/>
                <a:cs typeface="+mn-lt"/>
                <a:sym typeface="+mn-ea"/>
              </a:rPr>
              <a:t>是训练集为带标签数据（Labeled  Data），即训练集中的每个示例（Examples）均带有自己的输出值—</a:t>
            </a:r>
            <a:r>
              <a:rPr lang="en-US" altLang="zh-CN" sz="2300" u="sng" dirty="0" smtClean="0">
                <a:solidFill>
                  <a:schemeClr val="tx1"/>
                </a:solidFill>
                <a:ea typeface="黑体" panose="02010609060101010101" pitchFamily="49" charset="-122"/>
                <a:cs typeface="+mn-lt"/>
                <a:sym typeface="+mn-ea"/>
              </a:rPr>
              <a:t>标签</a:t>
            </a:r>
            <a:r>
              <a:rPr lang="en-US" altLang="zh-CN" sz="2300" dirty="0" smtClean="0">
                <a:solidFill>
                  <a:schemeClr val="tx1"/>
                </a:solidFill>
                <a:ea typeface="黑体" panose="02010609060101010101" pitchFamily="49" charset="-122"/>
                <a:cs typeface="+mn-lt"/>
                <a:sym typeface="+mn-ea"/>
              </a:rPr>
              <a:t>（Labels）。</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常见的有监督学习</a:t>
            </a:r>
            <a:r>
              <a:rPr lang="en-US" altLang="zh-CN" sz="2300" u="sng" dirty="0" smtClean="0">
                <a:solidFill>
                  <a:schemeClr val="tx1"/>
                </a:solidFill>
                <a:ea typeface="黑体" panose="02010609060101010101" pitchFamily="49" charset="-122"/>
                <a:cs typeface="+mn-lt"/>
                <a:sym typeface="+mn-ea"/>
              </a:rPr>
              <a:t>算法</a:t>
            </a:r>
            <a:r>
              <a:rPr lang="en-US" altLang="zh-CN" sz="2300" dirty="0" smtClean="0">
                <a:solidFill>
                  <a:schemeClr val="tx1"/>
                </a:solidFill>
                <a:ea typeface="黑体" panose="02010609060101010101" pitchFamily="49" charset="-122"/>
                <a:cs typeface="+mn-lt"/>
                <a:sym typeface="+mn-ea"/>
              </a:rPr>
              <a:t>有最近邻（Nearest Neighbor）、朴素贝叶斯、决策树、随机森林、线性回归、支持向量机（Support Vector Machines  ，SVM</a:t>
            </a:r>
            <a:r>
              <a:rPr lang="zh-CN" altLang="en-US" sz="2300" dirty="0" smtClean="0">
                <a:solidFill>
                  <a:schemeClr val="tx1"/>
                </a:solidFill>
                <a:ea typeface="黑体" panose="02010609060101010101" pitchFamily="49" charset="-122"/>
                <a:cs typeface="+mn-lt"/>
                <a:sym typeface="+mn-ea"/>
              </a:rPr>
              <a:t>）</a:t>
            </a:r>
            <a:r>
              <a:rPr lang="en-US" altLang="zh-CN" sz="2300" dirty="0" smtClean="0">
                <a:solidFill>
                  <a:schemeClr val="tx1"/>
                </a:solidFill>
                <a:ea typeface="黑体" panose="02010609060101010101" pitchFamily="49" charset="-122"/>
                <a:cs typeface="+mn-lt"/>
                <a:sym typeface="+mn-ea"/>
              </a:rPr>
              <a:t>和神经网络等。</a:t>
            </a:r>
            <a:endParaRPr lang="en-US" altLang="zh-CN" sz="2300" dirty="0" smtClean="0">
              <a:solidFill>
                <a:schemeClr val="tx1"/>
              </a:solidFill>
              <a:ea typeface="黑体" panose="02010609060101010101" pitchFamily="49" charset="-122"/>
              <a:cs typeface="+mn-lt"/>
              <a:sym typeface="+mn-ea"/>
            </a:endParaRPr>
          </a:p>
        </p:txBody>
      </p:sp>
      <p:sp>
        <p:nvSpPr>
          <p:cNvPr id="3" name="Rectangle 3"/>
          <p:cNvSpPr>
            <a:spLocks noGrp="1" noRot="1"/>
          </p:cNvSpPr>
          <p:nvPr>
            <p:custDataLst>
              <p:tags r:id="rId3"/>
            </p:custDataLst>
          </p:nvPr>
        </p:nvSpPr>
        <p:spPr>
          <a:xfrm>
            <a:off x="152400" y="4278630"/>
            <a:ext cx="8888095" cy="20554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2</a:t>
            </a:r>
            <a:r>
              <a:rPr lang="zh-CN" altLang="en-US" dirty="0" smtClean="0">
                <a:solidFill>
                  <a:srgbClr val="134AD5"/>
                </a:solidFill>
                <a:ea typeface="黑体" panose="02010609060101010101" pitchFamily="49" charset="-122"/>
                <a:cs typeface="+mn-lt"/>
                <a:sym typeface="+mn-ea"/>
              </a:rPr>
              <a:t>．无监督学习</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无监督学习常用于从数据中发现未知的模式信息，当训练集中是</a:t>
            </a:r>
            <a:r>
              <a:rPr lang="en-US" altLang="zh-CN" sz="2300" u="sng" dirty="0" smtClean="0">
                <a:solidFill>
                  <a:schemeClr val="tx1"/>
                </a:solidFill>
                <a:ea typeface="黑体" panose="02010609060101010101" pitchFamily="49" charset="-122"/>
                <a:cs typeface="+mn-lt"/>
                <a:sym typeface="+mn-ea"/>
              </a:rPr>
              <a:t>不带标签的信息</a:t>
            </a:r>
            <a:r>
              <a:rPr lang="en-US" altLang="zh-CN" sz="2300" dirty="0" smtClean="0">
                <a:solidFill>
                  <a:schemeClr val="tx1"/>
                </a:solidFill>
                <a:ea typeface="黑体" panose="02010609060101010101" pitchFamily="49" charset="-122"/>
                <a:cs typeface="+mn-lt"/>
                <a:sym typeface="+mn-ea"/>
              </a:rPr>
              <a:t>时，通常采用无监督学习算法。</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常见的无监督学习</a:t>
            </a:r>
            <a:r>
              <a:rPr lang="en-US" altLang="zh-CN" sz="2300" u="sng" dirty="0" smtClean="0">
                <a:solidFill>
                  <a:schemeClr val="tx1"/>
                </a:solidFill>
                <a:ea typeface="黑体" panose="02010609060101010101" pitchFamily="49" charset="-122"/>
                <a:cs typeface="+mn-lt"/>
                <a:sym typeface="+mn-ea"/>
              </a:rPr>
              <a:t>算法</a:t>
            </a:r>
            <a:r>
              <a:rPr lang="en-US" altLang="zh-CN" sz="2300" dirty="0" smtClean="0">
                <a:solidFill>
                  <a:schemeClr val="tx1"/>
                </a:solidFill>
                <a:ea typeface="黑体" panose="02010609060101010101" pitchFamily="49" charset="-122"/>
                <a:cs typeface="+mn-lt"/>
                <a:sym typeface="+mn-ea"/>
              </a:rPr>
              <a:t>有 k-means 聚类、主成分分析、关联规则分析等。</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算法类型及选择方法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68910" y="1353185"/>
            <a:ext cx="8888095" cy="17494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3</a:t>
            </a:r>
            <a:r>
              <a:rPr lang="zh-CN" altLang="en-US" dirty="0" smtClean="0">
                <a:solidFill>
                  <a:srgbClr val="134AD5"/>
                </a:solidFill>
                <a:ea typeface="黑体" panose="02010609060101010101" pitchFamily="49" charset="-122"/>
                <a:cs typeface="+mn-lt"/>
                <a:sym typeface="+mn-ea"/>
              </a:rPr>
              <a:t>．半监督学习</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当训练集中的部分样本缺少标签信息时，通常采用</a:t>
            </a:r>
            <a:r>
              <a:rPr lang="en-US" altLang="zh-CN" sz="2300" u="sng" dirty="0" smtClean="0">
                <a:solidFill>
                  <a:schemeClr val="tx1"/>
                </a:solidFill>
                <a:ea typeface="黑体" panose="02010609060101010101" pitchFamily="49" charset="-122"/>
                <a:cs typeface="+mn-lt"/>
                <a:sym typeface="+mn-ea"/>
              </a:rPr>
              <a:t>半监督学习</a:t>
            </a:r>
            <a:r>
              <a:rPr lang="en-US" altLang="zh-CN" sz="2300" dirty="0" smtClean="0">
                <a:solidFill>
                  <a:schemeClr val="tx1"/>
                </a:solidFill>
                <a:ea typeface="黑体" panose="02010609060101010101" pitchFamily="49" charset="-122"/>
                <a:cs typeface="+mn-lt"/>
                <a:sym typeface="+mn-ea"/>
              </a:rPr>
              <a:t>。</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常见的半监督学习</a:t>
            </a:r>
            <a:r>
              <a:rPr lang="en-US" altLang="zh-CN" sz="2300" u="sng" dirty="0" smtClean="0">
                <a:solidFill>
                  <a:schemeClr val="tx1"/>
                </a:solidFill>
                <a:ea typeface="黑体" panose="02010609060101010101" pitchFamily="49" charset="-122"/>
                <a:cs typeface="+mn-lt"/>
                <a:sym typeface="+mn-ea"/>
              </a:rPr>
              <a:t>算法</a:t>
            </a:r>
            <a:r>
              <a:rPr lang="en-US" altLang="zh-CN" sz="2300" dirty="0" smtClean="0">
                <a:solidFill>
                  <a:schemeClr val="tx1"/>
                </a:solidFill>
                <a:ea typeface="黑体" panose="02010609060101010101" pitchFamily="49" charset="-122"/>
                <a:cs typeface="+mn-lt"/>
                <a:sym typeface="+mn-ea"/>
              </a:rPr>
              <a:t>有</a:t>
            </a:r>
            <a:r>
              <a:rPr lang="zh-CN" altLang="en-US" sz="2300" dirty="0" smtClean="0">
                <a:solidFill>
                  <a:schemeClr val="tx1"/>
                </a:solidFill>
                <a:ea typeface="黑体" panose="02010609060101010101" pitchFamily="49" charset="-122"/>
                <a:cs typeface="+mn-lt"/>
                <a:sym typeface="+mn-ea"/>
              </a:rPr>
              <a:t>：</a:t>
            </a:r>
            <a:r>
              <a:rPr lang="en-US" altLang="zh-CN" sz="2300" dirty="0" smtClean="0">
                <a:solidFill>
                  <a:schemeClr val="tx1"/>
                </a:solidFill>
                <a:ea typeface="黑体" panose="02010609060101010101" pitchFamily="49" charset="-122"/>
                <a:cs typeface="+mn-lt"/>
                <a:sym typeface="+mn-ea"/>
              </a:rPr>
              <a:t>半监督分类方法、半监督回归方法、半监督聚类方法和半监督降维方法。</a:t>
            </a:r>
            <a:endParaRPr lang="en-US" altLang="zh-CN" sz="2300" dirty="0" smtClean="0">
              <a:solidFill>
                <a:schemeClr val="tx1"/>
              </a:solidFill>
              <a:ea typeface="黑体" panose="02010609060101010101" pitchFamily="49" charset="-122"/>
              <a:cs typeface="+mn-lt"/>
              <a:sym typeface="+mn-ea"/>
            </a:endParaRPr>
          </a:p>
        </p:txBody>
      </p:sp>
      <p:sp>
        <p:nvSpPr>
          <p:cNvPr id="3" name="Rectangle 3"/>
          <p:cNvSpPr>
            <a:spLocks noGrp="1" noRot="1"/>
          </p:cNvSpPr>
          <p:nvPr>
            <p:custDataLst>
              <p:tags r:id="rId3"/>
            </p:custDataLst>
          </p:nvPr>
        </p:nvSpPr>
        <p:spPr>
          <a:xfrm>
            <a:off x="152400" y="3130550"/>
            <a:ext cx="8888095" cy="32829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此外，强化学习（或称增强学习）</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en-US" altLang="zh-CN" sz="2300" u="sng" dirty="0" smtClean="0">
                <a:solidFill>
                  <a:schemeClr val="tx1"/>
                </a:solidFill>
                <a:ea typeface="黑体" panose="02010609060101010101" pitchFamily="49" charset="-122"/>
                <a:cs typeface="+mn-lt"/>
                <a:sym typeface="+mn-ea"/>
              </a:rPr>
              <a:t>增强学习</a:t>
            </a:r>
            <a:r>
              <a:rPr lang="en-US" altLang="zh-CN" sz="2300" dirty="0" smtClean="0">
                <a:solidFill>
                  <a:schemeClr val="tx1"/>
                </a:solidFill>
                <a:ea typeface="黑体" panose="02010609060101010101" pitchFamily="49" charset="-122"/>
                <a:cs typeface="+mn-lt"/>
                <a:sym typeface="+mn-ea"/>
              </a:rPr>
              <a:t>主要研究的是如何协助自治</a:t>
            </a:r>
            <a:r>
              <a:rPr lang="en-US" altLang="zh-CN" sz="2300" u="sng" dirty="0" smtClean="0">
                <a:solidFill>
                  <a:schemeClr val="tx1"/>
                </a:solidFill>
                <a:ea typeface="黑体" panose="02010609060101010101" pitchFamily="49" charset="-122"/>
                <a:cs typeface="+mn-lt"/>
                <a:sym typeface="+mn-ea"/>
              </a:rPr>
              <a:t>Agent</a:t>
            </a:r>
            <a:r>
              <a:rPr lang="en-US" altLang="zh-CN" sz="2300" dirty="0" smtClean="0">
                <a:solidFill>
                  <a:schemeClr val="tx1"/>
                </a:solidFill>
                <a:ea typeface="黑体" panose="02010609060101010101" pitchFamily="49" charset="-122"/>
                <a:cs typeface="+mn-lt"/>
                <a:sym typeface="+mn-ea"/>
              </a:rPr>
              <a:t>的学习活动，使之完成选择最优动作的目标。</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增强学习中讨论的 Agent 需要具备与环境的交互能力和自治能力，当 Agent 在其环境中做出每个动作时，施教者会提供奖赏或惩罚信息，以表示结果状态的正确与否。</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通常，强化学习任务使用</a:t>
            </a:r>
            <a:r>
              <a:rPr lang="en-US" altLang="zh-CN" sz="2300" u="sng" dirty="0" smtClean="0">
                <a:solidFill>
                  <a:schemeClr val="tx1"/>
                </a:solidFill>
                <a:ea typeface="黑体" panose="02010609060101010101" pitchFamily="49" charset="-122"/>
                <a:cs typeface="+mn-lt"/>
                <a:sym typeface="+mn-ea"/>
              </a:rPr>
              <a:t>马尔科夫决策过程</a:t>
            </a:r>
            <a:r>
              <a:rPr lang="en-US" altLang="zh-CN" sz="2300" dirty="0" smtClean="0">
                <a:solidFill>
                  <a:schemeClr val="tx1"/>
                </a:solidFill>
                <a:ea typeface="黑体" panose="02010609060101010101" pitchFamily="49" charset="-122"/>
                <a:cs typeface="+mn-lt"/>
                <a:sym typeface="+mn-ea"/>
              </a:rPr>
              <a:t>描述，常用的强化学习</a:t>
            </a:r>
            <a:r>
              <a:rPr lang="en-US" altLang="zh-CN" sz="2300" u="sng" dirty="0" smtClean="0">
                <a:solidFill>
                  <a:schemeClr val="tx1"/>
                </a:solidFill>
                <a:ea typeface="黑体" panose="02010609060101010101" pitchFamily="49" charset="-122"/>
                <a:cs typeface="+mn-lt"/>
                <a:sym typeface="+mn-ea"/>
              </a:rPr>
              <a:t>算法</a:t>
            </a:r>
            <a:r>
              <a:rPr lang="en-US" altLang="zh-CN" sz="2300" dirty="0" smtClean="0">
                <a:solidFill>
                  <a:schemeClr val="tx1"/>
                </a:solidFill>
                <a:ea typeface="黑体" panose="02010609060101010101" pitchFamily="49" charset="-122"/>
                <a:cs typeface="+mn-lt"/>
                <a:sym typeface="+mn-ea"/>
              </a:rPr>
              <a:t>有蒙特卡洛强化学习算法和Q-Learning 算法。</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数据科学与机器学习</a:t>
            </a:r>
            <a:endParaRPr lang="en-US" altLang="zh-CN" sz="2800" b="1"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graphicFrame>
        <p:nvGraphicFramePr>
          <p:cNvPr id="9" name="对象 8"/>
          <p:cNvGraphicFramePr>
            <a:graphicFrameLocks noChangeAspect="1"/>
          </p:cNvGraphicFramePr>
          <p:nvPr>
            <p:custDataLst>
              <p:tags r:id="rId2"/>
            </p:custDataLst>
          </p:nvPr>
        </p:nvGraphicFramePr>
        <p:xfrm>
          <a:off x="3369945" y="1740535"/>
          <a:ext cx="5584190" cy="3839210"/>
        </p:xfrm>
        <a:graphic>
          <a:graphicData uri="http://schemas.openxmlformats.org/presentationml/2006/ole">
            <mc:AlternateContent xmlns:mc="http://schemas.openxmlformats.org/markup-compatibility/2006">
              <mc:Choice xmlns:v="urn:schemas-microsoft-com:vml" Requires="v">
                <p:oleObj spid="_x0000_s1030" name="" r:id="rId3" imgW="3335655" imgH="2253615" progId="Visio.Drawing.15">
                  <p:embed/>
                </p:oleObj>
              </mc:Choice>
              <mc:Fallback>
                <p:oleObj name="" r:id="rId3" imgW="3335655" imgH="2253615"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69945" y="1740535"/>
                        <a:ext cx="5584190" cy="3839210"/>
                      </a:xfrm>
                      <a:prstGeom prst="rect">
                        <a:avLst/>
                      </a:prstGeom>
                      <a:noFill/>
                    </p:spPr>
                  </p:pic>
                </p:oleObj>
              </mc:Fallback>
            </mc:AlternateContent>
          </a:graphicData>
        </a:graphic>
      </p:graphicFrame>
      <p:sp>
        <p:nvSpPr>
          <p:cNvPr id="7" name="TextBox 6"/>
          <p:cNvSpPr txBox="1"/>
          <p:nvPr>
            <p:custDataLst>
              <p:tags r:id="rId5"/>
            </p:custDataLst>
          </p:nvPr>
        </p:nvSpPr>
        <p:spPr>
          <a:xfrm>
            <a:off x="4290060" y="5725160"/>
            <a:ext cx="3345815"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3-1  数据科学与机器学习</a:t>
            </a:r>
            <a:endParaRPr lang="zh-CN" altLang="en-US" sz="2000" b="1" dirty="0" smtClean="0"/>
          </a:p>
        </p:txBody>
      </p:sp>
      <p:sp>
        <p:nvSpPr>
          <p:cNvPr id="2" name="Rectangle 3"/>
          <p:cNvSpPr>
            <a:spLocks noGrp="1" noRot="1"/>
          </p:cNvSpPr>
          <p:nvPr>
            <p:custDataLst>
              <p:tags r:id="rId6"/>
            </p:custDataLst>
          </p:nvPr>
        </p:nvSpPr>
        <p:spPr>
          <a:xfrm>
            <a:off x="179070" y="1353185"/>
            <a:ext cx="8774430" cy="4876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rgbClr val="134AD5"/>
                </a:solidFill>
                <a:latin typeface="+mj-lt"/>
                <a:ea typeface="黑体" panose="02010609060101010101" pitchFamily="49" charset="-122"/>
                <a:cs typeface="+mj-lt"/>
                <a:sym typeface="+mn-ea"/>
              </a:rPr>
              <a:t>  </a:t>
            </a:r>
            <a:r>
              <a:rPr lang="en-US" altLang="zh-CN" sz="2300" dirty="0" smtClean="0">
                <a:solidFill>
                  <a:srgbClr val="134AD5"/>
                </a:solidFill>
                <a:latin typeface="黑体" panose="02010609060101010101" pitchFamily="49" charset="-122"/>
                <a:ea typeface="黑体" panose="02010609060101010101" pitchFamily="49" charset="-122"/>
                <a:sym typeface="+mn-ea"/>
              </a:rPr>
              <a:t>* </a:t>
            </a:r>
            <a:r>
              <a:rPr lang="zh-CN" altLang="en-US" sz="2300" u="sng" dirty="0" smtClean="0">
                <a:solidFill>
                  <a:srgbClr val="134AD5"/>
                </a:solidFill>
                <a:latin typeface="黑体" panose="02010609060101010101" pitchFamily="49" charset="-122"/>
                <a:ea typeface="黑体" panose="02010609060101010101" pitchFamily="49" charset="-122"/>
                <a:sym typeface="+mn-ea"/>
              </a:rPr>
              <a:t>机器学习</a:t>
            </a:r>
            <a:r>
              <a:rPr lang="zh-CN" altLang="en-US" sz="2300" dirty="0" smtClean="0">
                <a:solidFill>
                  <a:srgbClr val="134AD5"/>
                </a:solidFill>
                <a:latin typeface="黑体" panose="02010609060101010101" pitchFamily="49" charset="-122"/>
                <a:ea typeface="黑体" panose="02010609060101010101" pitchFamily="49" charset="-122"/>
                <a:sym typeface="+mn-ea"/>
              </a:rPr>
              <a:t>是数据科学的主要理论基础之一，如图3-1所示。</a:t>
            </a:r>
            <a:r>
              <a:rPr lang="en-US" altLang="zh-CN" sz="2300" dirty="0" smtClean="0">
                <a:solidFill>
                  <a:srgbClr val="134AD5"/>
                </a:solidFill>
                <a:latin typeface="黑体" panose="02010609060101010101" pitchFamily="49" charset="-122"/>
                <a:ea typeface="黑体" panose="02010609060101010101" pitchFamily="49" charset="-122"/>
                <a:sym typeface="+mn-ea"/>
              </a:rPr>
              <a:t>    </a:t>
            </a:r>
            <a:endParaRPr lang="en-US" altLang="zh-CN" sz="2300" b="1" dirty="0">
              <a:solidFill>
                <a:srgbClr val="FF0000"/>
              </a:solidFill>
              <a:latin typeface="+mn-lt"/>
              <a:ea typeface="宋体" panose="02010600030101010101" pitchFamily="2" charset="-122"/>
              <a:cs typeface="+mn-cs"/>
              <a:sym typeface="+mn-ea"/>
            </a:endParaRPr>
          </a:p>
        </p:txBody>
      </p:sp>
      <p:sp>
        <p:nvSpPr>
          <p:cNvPr id="3" name="Rectangle 3"/>
          <p:cNvSpPr>
            <a:spLocks noGrp="1" noRot="1"/>
          </p:cNvSpPr>
          <p:nvPr>
            <p:custDataLst>
              <p:tags r:id="rId7"/>
            </p:custDataLst>
          </p:nvPr>
        </p:nvSpPr>
        <p:spPr>
          <a:xfrm>
            <a:off x="162560" y="1838960"/>
            <a:ext cx="3191510" cy="41084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rgbClr val="134AD5"/>
                </a:solidFill>
                <a:latin typeface="+mj-lt"/>
                <a:ea typeface="黑体" panose="02010609060101010101" pitchFamily="49" charset="-122"/>
                <a:cs typeface="+mj-lt"/>
                <a:sym typeface="+mn-ea"/>
              </a:rPr>
              <a:t>  </a:t>
            </a:r>
            <a:r>
              <a:rPr lang="en-US" altLang="zh-CN" sz="2300" dirty="0" smtClean="0">
                <a:solidFill>
                  <a:srgbClr val="134AD5"/>
                </a:solidFill>
                <a:latin typeface="黑体" panose="02010609060101010101" pitchFamily="49" charset="-122"/>
                <a:ea typeface="黑体" panose="02010609060101010101" pitchFamily="49" charset="-122"/>
                <a:sym typeface="+mn-ea"/>
              </a:rPr>
              <a:t>* </a:t>
            </a:r>
            <a:r>
              <a:rPr lang="zh-CN" altLang="en-US" sz="2300" dirty="0" smtClean="0">
                <a:solidFill>
                  <a:srgbClr val="134AD5"/>
                </a:solidFill>
                <a:latin typeface="黑体" panose="02010609060101010101" pitchFamily="49" charset="-122"/>
                <a:ea typeface="黑体" panose="02010609060101010101" pitchFamily="49" charset="-122"/>
                <a:sym typeface="+mn-ea"/>
              </a:rPr>
              <a:t>数据科学是一门</a:t>
            </a:r>
            <a:r>
              <a:rPr lang="zh-CN" altLang="en-US" sz="2300" u="sng" dirty="0" smtClean="0">
                <a:solidFill>
                  <a:srgbClr val="134AD5"/>
                </a:solidFill>
                <a:latin typeface="黑体" panose="02010609060101010101" pitchFamily="49" charset="-122"/>
                <a:ea typeface="黑体" panose="02010609060101010101" pitchFamily="49" charset="-122"/>
                <a:sym typeface="+mn-ea"/>
              </a:rPr>
              <a:t>交叉性学科</a:t>
            </a:r>
            <a:r>
              <a:rPr lang="zh-CN" altLang="en-US" sz="2300" dirty="0" smtClean="0">
                <a:solidFill>
                  <a:srgbClr val="134AD5"/>
                </a:solidFill>
                <a:latin typeface="黑体" panose="02010609060101010101" pitchFamily="49" charset="-122"/>
                <a:ea typeface="黑体" panose="02010609060101010101" pitchFamily="49" charset="-122"/>
                <a:sym typeface="+mn-ea"/>
              </a:rPr>
              <a:t>，通过机器学习，数据科学可以弥补传统统计学和数据可视化在大数据分析中的不足，进而实现人机协同数据处理和基于数据的人工智能。</a:t>
            </a:r>
            <a:endParaRPr lang="zh-CN" altLang="en-US" sz="2300" dirty="0" smtClean="0">
              <a:solidFill>
                <a:srgbClr val="134AD5"/>
              </a:solidFill>
              <a:latin typeface="黑体" panose="02010609060101010101" pitchFamily="49" charset="-122"/>
              <a:ea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solidFill>
                  <a:srgbClr val="134AD5"/>
                </a:solidFill>
                <a:latin typeface="黑体" panose="02010609060101010101" pitchFamily="49" charset="-122"/>
                <a:ea typeface="黑体" panose="02010609060101010101" pitchFamily="49" charset="-122"/>
                <a:sym typeface="+mn-ea"/>
              </a:rPr>
              <a:t> * </a:t>
            </a:r>
            <a:r>
              <a:rPr lang="zh-CN" altLang="en-US" sz="2300" dirty="0" smtClean="0">
                <a:solidFill>
                  <a:srgbClr val="134AD5"/>
                </a:solidFill>
                <a:latin typeface="黑体" panose="02010609060101010101" pitchFamily="49" charset="-122"/>
                <a:ea typeface="黑体" panose="02010609060101010101" pitchFamily="49" charset="-122"/>
                <a:sym typeface="+mn-ea"/>
              </a:rPr>
              <a:t>机器学习是人工智能的一个分支，是实现人工智能的一种途径。</a:t>
            </a:r>
            <a:endParaRPr lang="en-US" altLang="zh-CN" sz="2300" b="1" dirty="0">
              <a:solidFill>
                <a:srgbClr val="FF0000"/>
              </a:solidFill>
              <a:latin typeface="+mn-lt"/>
              <a:ea typeface="宋体" panose="02010600030101010101" pitchFamily="2" charset="-122"/>
              <a:cs typeface="+mn-cs"/>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image71.png"/>
          <p:cNvPicPr>
            <a:picLocks noChangeAspect="1"/>
          </p:cNvPicPr>
          <p:nvPr>
            <p:custDataLst>
              <p:tags r:id="rId1"/>
            </p:custDataLst>
          </p:nvPr>
        </p:nvPicPr>
        <p:blipFill>
          <a:blip r:embed="rId2" cstate="print"/>
          <a:stretch>
            <a:fillRect/>
          </a:stretch>
        </p:blipFill>
        <p:spPr>
          <a:xfrm>
            <a:off x="1651635" y="2294890"/>
            <a:ext cx="7341870" cy="4092575"/>
          </a:xfrm>
          <a:prstGeom prst="rect">
            <a:avLst/>
          </a:prstGeom>
        </p:spPr>
      </p:pic>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254635" y="814070"/>
            <a:ext cx="8590915" cy="50990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算法类型及选择方法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4"/>
            </p:custDataLst>
          </p:nvPr>
        </p:nvSpPr>
        <p:spPr>
          <a:xfrm>
            <a:off x="168910" y="1353185"/>
            <a:ext cx="8888095" cy="11963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通常</a:t>
            </a:r>
            <a:r>
              <a:rPr lang="en-US" altLang="zh-CN" u="sng" dirty="0" smtClean="0">
                <a:solidFill>
                  <a:srgbClr val="134AD5"/>
                </a:solidFill>
                <a:ea typeface="黑体" panose="02010609060101010101" pitchFamily="49" charset="-122"/>
                <a:cs typeface="+mn-lt"/>
                <a:sym typeface="+mn-ea"/>
              </a:rPr>
              <a:t>根据属性值是否为连续</a:t>
            </a:r>
            <a:r>
              <a:rPr lang="en-US" altLang="zh-CN" dirty="0" smtClean="0">
                <a:solidFill>
                  <a:srgbClr val="134AD5"/>
                </a:solidFill>
                <a:ea typeface="黑体" panose="02010609060101010101" pitchFamily="49" charset="-122"/>
                <a:cs typeface="+mn-lt"/>
                <a:sym typeface="+mn-ea"/>
              </a:rPr>
              <a:t>属性（即可以取无穷多个可能值的属性），将有监督学习算法和无监督学习算法进一步分为五大类，如图 3-8 所示。</a:t>
            </a:r>
            <a:endParaRPr lang="en-US" altLang="zh-CN" sz="2100" dirty="0" smtClean="0">
              <a:solidFill>
                <a:schemeClr val="tx1"/>
              </a:solidFill>
              <a:ea typeface="黑体" panose="02010609060101010101" pitchFamily="49" charset="-122"/>
              <a:cs typeface="+mn-lt"/>
              <a:sym typeface="+mn-ea"/>
            </a:endParaRPr>
          </a:p>
        </p:txBody>
      </p:sp>
      <p:sp>
        <p:nvSpPr>
          <p:cNvPr id="7" name="TextBox 6"/>
          <p:cNvSpPr txBox="1"/>
          <p:nvPr>
            <p:custDataLst>
              <p:tags r:id="rId5"/>
            </p:custDataLst>
          </p:nvPr>
        </p:nvSpPr>
        <p:spPr>
          <a:xfrm>
            <a:off x="128270" y="3644265"/>
            <a:ext cx="1482090" cy="163004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8</a:t>
            </a:r>
            <a:r>
              <a:rPr lang="zh-CN" altLang="en-US" sz="2000" b="1" dirty="0" smtClean="0"/>
              <a:t>  有监督学习算法和无监督学习算法的分类</a:t>
            </a:r>
            <a:endParaRPr lang="zh-CN" altLang="en-US" sz="2000" b="1" dirty="0" smtClean="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算法类型及选择方法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68910" y="1353185"/>
            <a:ext cx="8888095" cy="277749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（1）聚类（Clustering）</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属于一种无监督学习算法，所涉及的属性为连续型属性（Continuous  Attribute）。</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常见的聚类算法有</a:t>
            </a:r>
            <a:r>
              <a:rPr lang="zh-CN" altLang="en-US" sz="2300" dirty="0" smtClean="0">
                <a:solidFill>
                  <a:schemeClr val="tx1"/>
                </a:solidFill>
                <a:ea typeface="黑体" panose="02010609060101010101" pitchFamily="49" charset="-122"/>
                <a:cs typeface="+mn-lt"/>
                <a:sym typeface="+mn-ea"/>
              </a:rPr>
              <a:t>：</a:t>
            </a:r>
            <a:r>
              <a:rPr lang="en-US" altLang="zh-CN" sz="2200" dirty="0" smtClean="0">
                <a:solidFill>
                  <a:schemeClr val="tx1"/>
                </a:solidFill>
                <a:latin typeface="+mj-lt"/>
                <a:ea typeface="宋体" panose="02010600030101010101" pitchFamily="2" charset="-122"/>
                <a:cs typeface="+mj-lt"/>
                <a:sym typeface="+mn-ea"/>
              </a:rPr>
              <a:t>k-means 聚类、高斯混合聚类（Gaussian Mixture Model，GMM)、学习向量量化（Learning Vector Quantization，LVQ）和聚集嵌套（Agglomerative Nesting，AGNES）算法等。</a:t>
            </a:r>
            <a:endParaRPr lang="en-US" altLang="zh-CN" sz="2200" dirty="0" smtClean="0">
              <a:solidFill>
                <a:schemeClr val="tx1"/>
              </a:solidFill>
              <a:latin typeface="+mj-lt"/>
              <a:ea typeface="宋体" panose="02010600030101010101" pitchFamily="2" charset="-122"/>
              <a:cs typeface="+mj-lt"/>
              <a:sym typeface="+mn-ea"/>
            </a:endParaRPr>
          </a:p>
        </p:txBody>
      </p:sp>
      <p:sp>
        <p:nvSpPr>
          <p:cNvPr id="4" name="Rectangle 3"/>
          <p:cNvSpPr>
            <a:spLocks noGrp="1" noRot="1"/>
          </p:cNvSpPr>
          <p:nvPr>
            <p:custDataLst>
              <p:tags r:id="rId3"/>
            </p:custDataLst>
          </p:nvPr>
        </p:nvSpPr>
        <p:spPr>
          <a:xfrm>
            <a:off x="152400" y="4063365"/>
            <a:ext cx="8888095" cy="24396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（2）</a:t>
            </a:r>
            <a:r>
              <a:rPr lang="en-US" altLang="zh-CN" dirty="0" smtClean="0">
                <a:solidFill>
                  <a:srgbClr val="134AD5"/>
                </a:solidFill>
                <a:ea typeface="黑体" panose="02010609060101010101" pitchFamily="49" charset="-122"/>
                <a:cs typeface="+mn-lt"/>
                <a:sym typeface="+mn-ea"/>
              </a:rPr>
              <a:t>分类（Classification）</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属于一种有监督学习算法，所涉及的属性为分类型属性（Categorical Attribute）。</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常见的分类算法有 </a:t>
            </a:r>
            <a:r>
              <a:rPr lang="zh-CN" altLang="en-US" sz="2300" dirty="0" smtClean="0">
                <a:solidFill>
                  <a:schemeClr val="tx1"/>
                </a:solidFill>
                <a:ea typeface="黑体" panose="02010609060101010101" pitchFamily="49" charset="-122"/>
                <a:cs typeface="+mn-lt"/>
                <a:sym typeface="+mn-ea"/>
              </a:rPr>
              <a:t>：</a:t>
            </a:r>
            <a:r>
              <a:rPr lang="en-US" altLang="zh-CN" sz="2200" dirty="0" smtClean="0">
                <a:solidFill>
                  <a:schemeClr val="tx1"/>
                </a:solidFill>
                <a:latin typeface="+mj-lt"/>
                <a:ea typeface="宋体" panose="02010600030101010101" pitchFamily="2" charset="-122"/>
                <a:cs typeface="+mj-lt"/>
                <a:sym typeface="+mn-ea"/>
              </a:rPr>
              <a:t>K-</a:t>
            </a:r>
            <a:r>
              <a:rPr lang="zh-CN" altLang="en-US" sz="2200" dirty="0" smtClean="0">
                <a:solidFill>
                  <a:schemeClr val="tx1"/>
                </a:solidFill>
                <a:latin typeface="+mj-lt"/>
                <a:ea typeface="宋体" panose="02010600030101010101" pitchFamily="2" charset="-122"/>
                <a:cs typeface="+mj-lt"/>
                <a:sym typeface="+mn-ea"/>
              </a:rPr>
              <a:t>最</a:t>
            </a:r>
            <a:r>
              <a:rPr lang="en-US" altLang="zh-CN" sz="2200" dirty="0" smtClean="0">
                <a:solidFill>
                  <a:schemeClr val="tx1"/>
                </a:solidFill>
                <a:latin typeface="+mj-lt"/>
                <a:ea typeface="宋体" panose="02010600030101010101" pitchFamily="2" charset="-122"/>
                <a:cs typeface="+mj-lt"/>
                <a:sym typeface="+mn-ea"/>
              </a:rPr>
              <a:t>近邻（K-Nearest Neighbor，KNN）、逻辑回归、朴素贝叶斯、支持向量机（Support Vector Machine，SVM）、决策树与随机森林等算法。</a:t>
            </a:r>
            <a:endParaRPr lang="en-US" altLang="zh-CN" sz="2200" dirty="0" smtClean="0">
              <a:solidFill>
                <a:schemeClr val="tx1"/>
              </a:solidFill>
              <a:latin typeface="+mj-lt"/>
              <a:ea typeface="宋体" panose="02010600030101010101" pitchFamily="2" charset="-122"/>
              <a:cs typeface="+mj-lt"/>
              <a:sym typeface="+mn-ea"/>
            </a:endParaRPr>
          </a:p>
        </p:txBody>
      </p:sp>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算法类型及选择方法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68910" y="1353185"/>
            <a:ext cx="8888095" cy="20955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（3）</a:t>
            </a:r>
            <a:r>
              <a:rPr lang="en-US" altLang="zh-CN" dirty="0" smtClean="0">
                <a:solidFill>
                  <a:srgbClr val="134AD5"/>
                </a:solidFill>
                <a:ea typeface="黑体" panose="02010609060101010101" pitchFamily="49" charset="-122"/>
                <a:cs typeface="+mn-lt"/>
                <a:sym typeface="+mn-ea"/>
              </a:rPr>
              <a:t>回归（ Regression）</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属于一种有监督学习算法，所涉及的属性为连续型属性，常见的回归算法有线性回归、多项式回归、泊松回归等。</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决策树与随机森林算法既可以用于解决分类问题，也可以用于解决回归类问题。</a:t>
            </a:r>
            <a:endParaRPr lang="en-US" altLang="zh-CN" sz="2300" dirty="0" smtClean="0">
              <a:solidFill>
                <a:schemeClr val="tx1"/>
              </a:solidFill>
              <a:ea typeface="黑体" panose="02010609060101010101" pitchFamily="49" charset="-122"/>
              <a:cs typeface="+mn-lt"/>
              <a:sym typeface="+mn-ea"/>
            </a:endParaRPr>
          </a:p>
        </p:txBody>
      </p:sp>
      <p:sp>
        <p:nvSpPr>
          <p:cNvPr id="4" name="Rectangle 3"/>
          <p:cNvSpPr>
            <a:spLocks noGrp="1" noRot="1"/>
          </p:cNvSpPr>
          <p:nvPr>
            <p:custDataLst>
              <p:tags r:id="rId3"/>
            </p:custDataLst>
          </p:nvPr>
        </p:nvSpPr>
        <p:spPr>
          <a:xfrm>
            <a:off x="152400" y="3417570"/>
            <a:ext cx="8888095" cy="16236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（4）</a:t>
            </a:r>
            <a:r>
              <a:rPr lang="en-US" altLang="zh-CN" dirty="0" smtClean="0">
                <a:solidFill>
                  <a:srgbClr val="134AD5"/>
                </a:solidFill>
                <a:ea typeface="黑体" panose="02010609060101010101" pitchFamily="49" charset="-122"/>
                <a:cs typeface="+mn-lt"/>
                <a:sym typeface="+mn-ea"/>
              </a:rPr>
              <a:t>降维（Dimensionality Reduction）</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属于一种无监督学习算法，所涉及的属性为连续型属性，常见的降维算法有奇异值分解（Singular Value Decomposition，SVD）和主成分分析（Principal Component Analysis，PCA）算法。</a:t>
            </a:r>
            <a:endParaRPr lang="en-US" altLang="zh-CN" sz="2300" dirty="0" smtClean="0">
              <a:solidFill>
                <a:schemeClr val="tx1"/>
              </a:solidFill>
              <a:ea typeface="黑体" panose="02010609060101010101" pitchFamily="49" charset="-122"/>
              <a:cs typeface="+mn-lt"/>
              <a:sym typeface="+mn-ea"/>
            </a:endParaRPr>
          </a:p>
        </p:txBody>
      </p:sp>
      <p:sp>
        <p:nvSpPr>
          <p:cNvPr id="3" name="Rectangle 3"/>
          <p:cNvSpPr>
            <a:spLocks noGrp="1" noRot="1"/>
          </p:cNvSpPr>
          <p:nvPr>
            <p:custDataLst>
              <p:tags r:id="rId4"/>
            </p:custDataLst>
          </p:nvPr>
        </p:nvSpPr>
        <p:spPr>
          <a:xfrm>
            <a:off x="135890" y="5123180"/>
            <a:ext cx="8888095" cy="131381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（5）</a:t>
            </a:r>
            <a:r>
              <a:rPr lang="en-US" altLang="zh-CN" dirty="0" smtClean="0">
                <a:solidFill>
                  <a:srgbClr val="134AD5"/>
                </a:solidFill>
                <a:ea typeface="黑体" panose="02010609060101010101" pitchFamily="49" charset="-122"/>
                <a:cs typeface="+mn-lt"/>
                <a:sym typeface="+mn-ea"/>
              </a:rPr>
              <a:t>关联规则分析（Association Rule Analysis）</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属于一种无监督学习算法，所涉及的属性为分类型属性，常见的关联分析算法有 Aprori 算法和 FP-Growth 算法。</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795655"/>
            <a:ext cx="397002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算法类型及选择方法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4" name="Rectangle 3"/>
          <p:cNvSpPr>
            <a:spLocks noGrp="1" noRot="1"/>
          </p:cNvSpPr>
          <p:nvPr>
            <p:custDataLst>
              <p:tags r:id="rId2"/>
            </p:custDataLst>
          </p:nvPr>
        </p:nvSpPr>
        <p:spPr>
          <a:xfrm>
            <a:off x="152400" y="1336675"/>
            <a:ext cx="8888095" cy="20180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（6）</a:t>
            </a:r>
            <a:r>
              <a:rPr lang="zh-CN" altLang="en-US" dirty="0" smtClean="0">
                <a:solidFill>
                  <a:srgbClr val="134AD5"/>
                </a:solidFill>
                <a:ea typeface="黑体" panose="02010609060101010101" pitchFamily="49" charset="-122"/>
                <a:cs typeface="+mn-lt"/>
                <a:sym typeface="+mn-ea"/>
              </a:rPr>
              <a:t>集成学习（</a:t>
            </a:r>
            <a:r>
              <a:rPr lang="en-US" altLang="zh-CN" dirty="0" smtClean="0">
                <a:solidFill>
                  <a:srgbClr val="134AD5"/>
                </a:solidFill>
                <a:ea typeface="黑体" panose="02010609060101010101" pitchFamily="49" charset="-122"/>
                <a:cs typeface="+mn-lt"/>
                <a:sym typeface="+mn-ea"/>
              </a:rPr>
              <a:t> Ensemble Learning</a:t>
            </a:r>
            <a:r>
              <a:rPr lang="zh-CN" altLang="en-US" dirty="0" smtClean="0">
                <a:solidFill>
                  <a:srgbClr val="134AD5"/>
                </a:solidFill>
                <a:ea typeface="黑体" panose="02010609060101010101" pitchFamily="49" charset="-122"/>
                <a:cs typeface="+mn-lt"/>
                <a:sym typeface="+mn-ea"/>
              </a:rPr>
              <a:t>）</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zh-CN" altLang="en-US" sz="2300" dirty="0" smtClean="0">
                <a:solidFill>
                  <a:schemeClr val="tx1"/>
                </a:solidFill>
                <a:ea typeface="黑体" panose="02010609060101010101" pitchFamily="49" charset="-122"/>
                <a:cs typeface="+mn-lt"/>
                <a:sym typeface="+mn-ea"/>
              </a:rPr>
              <a:t>综合应用多种基础算法，旨在减轻单一模型可能出现的过拟合问题。常见的集成学习算法有随机森林、</a:t>
            </a:r>
            <a:r>
              <a:rPr lang="en-US" altLang="zh-CN" sz="2300" dirty="0" smtClean="0">
                <a:solidFill>
                  <a:schemeClr val="tx1"/>
                </a:solidFill>
                <a:ea typeface="黑体" panose="02010609060101010101" pitchFamily="49" charset="-122"/>
                <a:cs typeface="+mn-lt"/>
                <a:sym typeface="+mn-ea"/>
              </a:rPr>
              <a:t>AdaBoost</a:t>
            </a:r>
            <a:r>
              <a:rPr lang="zh-CN" altLang="en-US" sz="2300" dirty="0" smtClean="0">
                <a:solidFill>
                  <a:schemeClr val="tx1"/>
                </a:solidFill>
                <a:ea typeface="黑体" panose="02010609060101010101" pitchFamily="49" charset="-122"/>
                <a:cs typeface="+mn-lt"/>
                <a:sym typeface="+mn-ea"/>
              </a:rPr>
              <a:t>（</a:t>
            </a:r>
            <a:r>
              <a:rPr lang="en-US" altLang="zh-CN" sz="2300" dirty="0" smtClean="0">
                <a:solidFill>
                  <a:schemeClr val="tx1"/>
                </a:solidFill>
                <a:ea typeface="黑体" panose="02010609060101010101" pitchFamily="49" charset="-122"/>
                <a:cs typeface="+mn-lt"/>
                <a:sym typeface="+mn-ea"/>
              </a:rPr>
              <a:t>Adaptive Boosting</a:t>
            </a:r>
            <a:r>
              <a:rPr lang="zh-CN" altLang="en-US" sz="2300" dirty="0" smtClean="0">
                <a:solidFill>
                  <a:schemeClr val="tx1"/>
                </a:solidFill>
                <a:ea typeface="黑体" panose="02010609060101010101" pitchFamily="49" charset="-122"/>
                <a:cs typeface="+mn-lt"/>
                <a:sym typeface="+mn-ea"/>
              </a:rPr>
              <a:t>）、</a:t>
            </a:r>
            <a:r>
              <a:rPr lang="en-US" altLang="zh-CN" sz="2300" dirty="0" smtClean="0">
                <a:solidFill>
                  <a:schemeClr val="tx1"/>
                </a:solidFill>
                <a:ea typeface="黑体" panose="02010609060101010101" pitchFamily="49" charset="-122"/>
                <a:cs typeface="+mn-lt"/>
                <a:sym typeface="+mn-ea"/>
              </a:rPr>
              <a:t>XGBoost</a:t>
            </a:r>
            <a:r>
              <a:rPr lang="zh-CN" altLang="en-US" sz="2300" dirty="0" smtClean="0">
                <a:solidFill>
                  <a:schemeClr val="tx1"/>
                </a:solidFill>
                <a:ea typeface="黑体" panose="02010609060101010101" pitchFamily="49" charset="-122"/>
                <a:cs typeface="+mn-lt"/>
                <a:sym typeface="+mn-ea"/>
              </a:rPr>
              <a:t>（</a:t>
            </a:r>
            <a:r>
              <a:rPr lang="en-US" altLang="zh-CN" sz="2300" dirty="0" smtClean="0">
                <a:solidFill>
                  <a:schemeClr val="tx1"/>
                </a:solidFill>
                <a:ea typeface="黑体" panose="02010609060101010101" pitchFamily="49" charset="-122"/>
                <a:cs typeface="+mn-lt"/>
                <a:sym typeface="+mn-ea"/>
              </a:rPr>
              <a:t>Extreme Gradient Boosting</a:t>
            </a:r>
            <a:r>
              <a:rPr lang="zh-CN" altLang="en-US" sz="2300" dirty="0" smtClean="0">
                <a:solidFill>
                  <a:schemeClr val="tx1"/>
                </a:solidFill>
                <a:ea typeface="黑体" panose="02010609060101010101" pitchFamily="49" charset="-122"/>
                <a:cs typeface="+mn-lt"/>
                <a:sym typeface="+mn-ea"/>
              </a:rPr>
              <a:t>）和</a:t>
            </a:r>
            <a:r>
              <a:rPr lang="en-US" altLang="zh-CN" sz="2300" dirty="0" smtClean="0">
                <a:solidFill>
                  <a:schemeClr val="tx1"/>
                </a:solidFill>
                <a:ea typeface="黑体" panose="02010609060101010101" pitchFamily="49" charset="-122"/>
                <a:cs typeface="+mn-lt"/>
                <a:sym typeface="+mn-ea"/>
              </a:rPr>
              <a:t>LightGBM</a:t>
            </a:r>
            <a:r>
              <a:rPr lang="zh-CN" altLang="en-US" sz="2300" dirty="0" smtClean="0">
                <a:solidFill>
                  <a:schemeClr val="tx1"/>
                </a:solidFill>
                <a:ea typeface="黑体" panose="02010609060101010101" pitchFamily="49" charset="-122"/>
                <a:cs typeface="+mn-lt"/>
                <a:sym typeface="+mn-ea"/>
              </a:rPr>
              <a:t>等。</a:t>
            </a:r>
            <a:endParaRPr lang="en-US" altLang="zh-CN" sz="2300" dirty="0" smtClean="0">
              <a:solidFill>
                <a:schemeClr val="tx1"/>
              </a:solidFill>
              <a:ea typeface="黑体" panose="02010609060101010101" pitchFamily="49" charset="-122"/>
              <a:cs typeface="+mn-lt"/>
              <a:sym typeface="+mn-ea"/>
            </a:endParaRPr>
          </a:p>
        </p:txBody>
      </p:sp>
      <p:sp>
        <p:nvSpPr>
          <p:cNvPr id="3" name="Rectangle 3"/>
          <p:cNvSpPr>
            <a:spLocks noGrp="1" noRot="1"/>
          </p:cNvSpPr>
          <p:nvPr>
            <p:custDataLst>
              <p:tags r:id="rId3"/>
            </p:custDataLst>
          </p:nvPr>
        </p:nvSpPr>
        <p:spPr>
          <a:xfrm>
            <a:off x="135890" y="3401060"/>
            <a:ext cx="8888095" cy="25647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（7）</a:t>
            </a:r>
            <a:r>
              <a:rPr lang="zh-CN" altLang="en-US" dirty="0" smtClean="0">
                <a:solidFill>
                  <a:srgbClr val="134AD5"/>
                </a:solidFill>
                <a:ea typeface="黑体" panose="02010609060101010101" pitchFamily="49" charset="-122"/>
                <a:cs typeface="+mn-lt"/>
                <a:sym typeface="+mn-ea"/>
              </a:rPr>
              <a:t>增强学习（</a:t>
            </a:r>
            <a:r>
              <a:rPr lang="en-US" altLang="zh-CN" dirty="0" smtClean="0">
                <a:solidFill>
                  <a:srgbClr val="134AD5"/>
                </a:solidFill>
                <a:ea typeface="黑体" panose="02010609060101010101" pitchFamily="49" charset="-122"/>
                <a:cs typeface="+mn-lt"/>
                <a:sym typeface="+mn-ea"/>
              </a:rPr>
              <a:t>Reinforcement Learning</a:t>
            </a:r>
            <a:r>
              <a:rPr lang="zh-CN" altLang="en-US" dirty="0" smtClean="0">
                <a:solidFill>
                  <a:srgbClr val="134AD5"/>
                </a:solidFill>
                <a:ea typeface="黑体" panose="02010609060101010101" pitchFamily="49" charset="-122"/>
                <a:cs typeface="+mn-lt"/>
                <a:sym typeface="+mn-ea"/>
              </a:rPr>
              <a:t>）</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zh-CN" altLang="en-US" sz="2300" dirty="0" smtClean="0">
                <a:solidFill>
                  <a:schemeClr val="tx1"/>
                </a:solidFill>
                <a:ea typeface="黑体" panose="02010609060101010101" pitchFamily="49" charset="-122"/>
                <a:cs typeface="+mn-lt"/>
                <a:sym typeface="+mn-ea"/>
              </a:rPr>
              <a:t>主要探讨如何指导自治</a:t>
            </a:r>
            <a:r>
              <a:rPr lang="en-US" altLang="zh-CN" sz="2300" dirty="0" smtClean="0">
                <a:solidFill>
                  <a:schemeClr val="tx1"/>
                </a:solidFill>
                <a:ea typeface="黑体" panose="02010609060101010101" pitchFamily="49" charset="-122"/>
                <a:cs typeface="+mn-lt"/>
                <a:sym typeface="+mn-ea"/>
              </a:rPr>
              <a:t>Agent</a:t>
            </a:r>
            <a:r>
              <a:rPr lang="zh-CN" altLang="en-US" sz="2300" dirty="0" smtClean="0">
                <a:solidFill>
                  <a:schemeClr val="tx1"/>
                </a:solidFill>
                <a:ea typeface="黑体" panose="02010609060101010101" pitchFamily="49" charset="-122"/>
                <a:cs typeface="+mn-lt"/>
                <a:sym typeface="+mn-ea"/>
              </a:rPr>
              <a:t>学习以实现最优行动选择。</a:t>
            </a:r>
            <a:endParaRPr lang="zh-CN" altLang="en-US"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300" dirty="0" smtClean="0">
                <a:solidFill>
                  <a:schemeClr val="tx1"/>
                </a:solidFill>
                <a:ea typeface="黑体" panose="02010609060101010101" pitchFamily="49" charset="-122"/>
                <a:cs typeface="+mn-lt"/>
                <a:sym typeface="+mn-ea"/>
              </a:rPr>
              <a:t> </a:t>
            </a:r>
            <a:r>
              <a:rPr lang="en-US" altLang="zh-CN" sz="2300" dirty="0" smtClean="0">
                <a:solidFill>
                  <a:schemeClr val="tx1"/>
                </a:solidFill>
                <a:ea typeface="黑体" panose="02010609060101010101" pitchFamily="49" charset="-122"/>
                <a:cs typeface="+mn-lt"/>
                <a:sym typeface="+mn-ea"/>
              </a:rPr>
              <a:t>   - </a:t>
            </a:r>
            <a:r>
              <a:rPr lang="zh-CN" altLang="en-US" sz="2300" dirty="0" smtClean="0">
                <a:solidFill>
                  <a:schemeClr val="tx1"/>
                </a:solidFill>
                <a:ea typeface="黑体" panose="02010609060101010101" pitchFamily="49" charset="-122"/>
                <a:cs typeface="+mn-lt"/>
                <a:sym typeface="+mn-ea"/>
              </a:rPr>
              <a:t>在增强学习任务中，</a:t>
            </a:r>
            <a:r>
              <a:rPr lang="en-US" altLang="zh-CN" sz="2300" dirty="0" smtClean="0">
                <a:solidFill>
                  <a:schemeClr val="tx1"/>
                </a:solidFill>
                <a:ea typeface="黑体" panose="02010609060101010101" pitchFamily="49" charset="-122"/>
                <a:cs typeface="+mn-lt"/>
                <a:sym typeface="+mn-ea"/>
              </a:rPr>
              <a:t>Agent</a:t>
            </a:r>
            <a:r>
              <a:rPr lang="zh-CN" altLang="en-US" sz="2300" dirty="0" smtClean="0">
                <a:solidFill>
                  <a:schemeClr val="tx1"/>
                </a:solidFill>
                <a:ea typeface="黑体" panose="02010609060101010101" pitchFamily="49" charset="-122"/>
                <a:cs typeface="+mn-lt"/>
                <a:sym typeface="+mn-ea"/>
              </a:rPr>
              <a:t>需与环境互动，并根据采取的行动接收奖励或惩罚。</a:t>
            </a:r>
            <a:endParaRPr lang="zh-CN" altLang="en-US"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300" dirty="0" smtClean="0">
                <a:solidFill>
                  <a:schemeClr val="tx1"/>
                </a:solidFill>
                <a:ea typeface="黑体" panose="02010609060101010101" pitchFamily="49" charset="-122"/>
                <a:cs typeface="+mn-lt"/>
                <a:sym typeface="+mn-ea"/>
              </a:rPr>
              <a:t> </a:t>
            </a:r>
            <a:r>
              <a:rPr lang="en-US" altLang="zh-CN" sz="2300" dirty="0" smtClean="0">
                <a:solidFill>
                  <a:schemeClr val="tx1"/>
                </a:solidFill>
                <a:ea typeface="黑体" panose="02010609060101010101" pitchFamily="49" charset="-122"/>
                <a:cs typeface="+mn-lt"/>
                <a:sym typeface="+mn-ea"/>
              </a:rPr>
              <a:t>   - </a:t>
            </a:r>
            <a:r>
              <a:rPr lang="zh-CN" altLang="en-US" sz="2300" dirty="0" smtClean="0">
                <a:solidFill>
                  <a:schemeClr val="tx1"/>
                </a:solidFill>
                <a:ea typeface="黑体" panose="02010609060101010101" pitchFamily="49" charset="-122"/>
                <a:cs typeface="+mn-lt"/>
                <a:sym typeface="+mn-ea"/>
              </a:rPr>
              <a:t>一般而言，增强学习任务常通过马尔科夫决策过程进行描述，并常采用蒙特卡洛方法和</a:t>
            </a:r>
            <a:r>
              <a:rPr lang="en-US" altLang="zh-CN" sz="2300" dirty="0" smtClean="0">
                <a:solidFill>
                  <a:schemeClr val="tx1"/>
                </a:solidFill>
                <a:ea typeface="黑体" panose="02010609060101010101" pitchFamily="49" charset="-122"/>
                <a:cs typeface="+mn-lt"/>
                <a:sym typeface="+mn-ea"/>
              </a:rPr>
              <a:t>Q-Learning</a:t>
            </a:r>
            <a:r>
              <a:rPr lang="zh-CN" altLang="en-US" sz="2300" dirty="0" smtClean="0">
                <a:solidFill>
                  <a:schemeClr val="tx1"/>
                </a:solidFill>
                <a:ea typeface="黑体" panose="02010609060101010101" pitchFamily="49" charset="-122"/>
                <a:cs typeface="+mn-lt"/>
                <a:sym typeface="+mn-ea"/>
              </a:rPr>
              <a:t>算法</a:t>
            </a:r>
            <a:r>
              <a:rPr lang="en-US" altLang="zh-CN" sz="2300" dirty="0" smtClean="0">
                <a:solidFill>
                  <a:schemeClr val="tx1"/>
                </a:solidFill>
                <a:ea typeface="黑体" panose="02010609060101010101" pitchFamily="49" charset="-122"/>
                <a:cs typeface="+mn-lt"/>
                <a:sym typeface="+mn-ea"/>
              </a:rPr>
              <a:t>。</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795655"/>
            <a:ext cx="828357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补充材料：深度学习</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rPr>
              <a:t>（Deep Learning，DL）</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endParaRPr>
          </a:p>
        </p:txBody>
      </p:sp>
      <p:sp>
        <p:nvSpPr>
          <p:cNvPr id="3" name="Rectangle 3"/>
          <p:cNvSpPr>
            <a:spLocks noGrp="1" noRot="1"/>
          </p:cNvSpPr>
          <p:nvPr>
            <p:custDataLst>
              <p:tags r:id="rId2"/>
            </p:custDataLst>
          </p:nvPr>
        </p:nvSpPr>
        <p:spPr>
          <a:xfrm>
            <a:off x="135890" y="1391920"/>
            <a:ext cx="8888095" cy="476440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传统机器学习</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sym typeface="+mn-ea"/>
              </a:rPr>
              <a:t>传统的机器学习模型主要关注最后一步，即构建预测函数。</a:t>
            </a:r>
            <a:r>
              <a:rPr lang="en-US" altLang="zh-CN" sz="2300" dirty="0" smtClean="0">
                <a:solidFill>
                  <a:schemeClr val="tx1"/>
                </a:solidFill>
                <a:latin typeface="+mj-lt"/>
                <a:ea typeface="黑体" panose="02010609060101010101" pitchFamily="49" charset="-122"/>
                <a:cs typeface="+mj-lt"/>
                <a:sym typeface="+mn-ea"/>
              </a:rPr>
              <a:t>  </a:t>
            </a:r>
            <a:endParaRPr lang="en-US" altLang="zh-CN" sz="230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latin typeface="+mj-lt"/>
                <a:ea typeface="黑体" panose="02010609060101010101" pitchFamily="49" charset="-122"/>
                <a:cs typeface="+mj-lt"/>
                <a:sym typeface="+mn-ea"/>
              </a:rPr>
              <a:t>      </a:t>
            </a:r>
            <a:r>
              <a:rPr lang="en-US" altLang="zh-CN" sz="2300" dirty="0" smtClean="0">
                <a:latin typeface="+mj-lt"/>
                <a:ea typeface="黑体" panose="02010609060101010101" pitchFamily="49" charset="-122"/>
                <a:cs typeface="+mj-lt"/>
                <a:sym typeface="+mn-ea"/>
              </a:rPr>
              <a:t>-</a:t>
            </a:r>
            <a:r>
              <a:rPr lang="en-US" altLang="zh-CN" sz="2300" dirty="0" smtClean="0">
                <a:solidFill>
                  <a:schemeClr val="tx1"/>
                </a:solidFill>
                <a:latin typeface="+mj-lt"/>
                <a:ea typeface="黑体" panose="02010609060101010101" pitchFamily="49" charset="-122"/>
                <a:cs typeface="+mj-lt"/>
                <a:sym typeface="+mn-ea"/>
              </a:rPr>
              <a:t> </a:t>
            </a:r>
            <a:r>
              <a:rPr lang="zh-CN" altLang="en-US" sz="2300" dirty="0" smtClean="0">
                <a:solidFill>
                  <a:schemeClr val="tx1"/>
                </a:solidFill>
                <a:latin typeface="+mj-lt"/>
                <a:ea typeface="黑体" panose="02010609060101010101" pitchFamily="49" charset="-122"/>
                <a:cs typeface="+mj-lt"/>
                <a:sym typeface="+mn-ea"/>
              </a:rPr>
              <a:t>但是实际操作过程中，不同预测模型的性能相差不多，而前三步中的特征处理对最终系统的准确性有着十分关键的作用。</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a:t>
            </a:r>
            <a:r>
              <a:rPr lang="en-US" altLang="zh-CN" sz="2300" dirty="0" smtClean="0">
                <a:latin typeface="+mj-lt"/>
                <a:ea typeface="黑体" panose="02010609060101010101" pitchFamily="49" charset="-122"/>
                <a:cs typeface="+mj-lt"/>
                <a:sym typeface="+mn-ea"/>
              </a:rPr>
              <a:t>-</a:t>
            </a:r>
            <a:r>
              <a:rPr lang="en-US" altLang="zh-CN" sz="2300" dirty="0" smtClean="0">
                <a:solidFill>
                  <a:schemeClr val="tx1"/>
                </a:solidFill>
                <a:latin typeface="+mj-lt"/>
                <a:ea typeface="黑体" panose="02010609060101010101" pitchFamily="49" charset="-122"/>
                <a:cs typeface="+mj-lt"/>
                <a:sym typeface="+mn-ea"/>
              </a:rPr>
              <a:t> </a:t>
            </a:r>
            <a:r>
              <a:rPr lang="zh-CN" altLang="en-US" sz="2300" dirty="0" smtClean="0">
                <a:solidFill>
                  <a:schemeClr val="tx1"/>
                </a:solidFill>
                <a:latin typeface="+mj-lt"/>
                <a:ea typeface="黑体" panose="02010609060101010101" pitchFamily="49" charset="-122"/>
                <a:cs typeface="+mj-lt"/>
                <a:sym typeface="+mn-ea"/>
              </a:rPr>
              <a:t>特征处理一般都需要人工干预完成，利用人类的经验来选取好的特征，以提高机器学习系统的性能。因此，很多的机器学习问题变成了特征工程问题。</a:t>
            </a:r>
            <a:endParaRPr lang="zh-CN" altLang="en-US" sz="2300" b="0" dirty="0" smtClean="0">
              <a:solidFill>
                <a:schemeClr val="tx1"/>
              </a:solidFill>
              <a:latin typeface="+mj-lt"/>
              <a:ea typeface="黑体" panose="02010609060101010101" pitchFamily="49" charset="-122"/>
              <a:cs typeface="+mj-lt"/>
              <a:sym typeface="+mn-ea"/>
            </a:endParaRPr>
          </a:p>
        </p:txBody>
      </p:sp>
      <p:pic>
        <p:nvPicPr>
          <p:cNvPr id="5" name="图片 4" descr="屏幕剪辑"/>
          <p:cNvPicPr>
            <a:picLocks noChangeAspect="1"/>
          </p:cNvPicPr>
          <p:nvPr/>
        </p:nvPicPr>
        <p:blipFill>
          <a:blip r:embed="rId3"/>
          <a:stretch>
            <a:fillRect/>
          </a:stretch>
        </p:blipFill>
        <p:spPr>
          <a:xfrm>
            <a:off x="78740" y="1898015"/>
            <a:ext cx="8993505" cy="1132205"/>
          </a:xfrm>
          <a:prstGeom prst="rect">
            <a:avLst/>
          </a:prstGeom>
        </p:spPr>
      </p:pic>
      <p:sp>
        <p:nvSpPr>
          <p:cNvPr id="6" name="矩形 5"/>
          <p:cNvSpPr/>
          <p:nvPr/>
        </p:nvSpPr>
        <p:spPr>
          <a:xfrm>
            <a:off x="1809750" y="3092450"/>
            <a:ext cx="4047903" cy="400110"/>
          </a:xfrm>
          <a:prstGeom prst="rect">
            <a:avLst/>
          </a:prstGeom>
        </p:spPr>
        <p:txBody>
          <a:bodyPr wrap="none">
            <a:spAutoFit/>
          </a:bodyPr>
          <a:p>
            <a:r>
              <a:rPr lang="zh-CN" altLang="en-US" sz="2000" dirty="0">
                <a:solidFill>
                  <a:srgbClr val="FF0000"/>
                </a:solidFill>
              </a:rPr>
              <a:t>特征工程（Feature Engineering）</a:t>
            </a:r>
            <a:endParaRPr lang="zh-CN" altLang="en-US" sz="2000" dirty="0">
              <a:solidFill>
                <a:srgbClr val="FF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723900"/>
            <a:ext cx="828357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补充材料：深度学习</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endParaRPr>
          </a:p>
        </p:txBody>
      </p:sp>
      <p:sp>
        <p:nvSpPr>
          <p:cNvPr id="3" name="Rectangle 3"/>
          <p:cNvSpPr>
            <a:spLocks noGrp="1" noRot="1"/>
          </p:cNvSpPr>
          <p:nvPr>
            <p:custDataLst>
              <p:tags r:id="rId2"/>
            </p:custDataLst>
          </p:nvPr>
        </p:nvSpPr>
        <p:spPr>
          <a:xfrm>
            <a:off x="135890" y="1248410"/>
            <a:ext cx="8888095" cy="17087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表示学习与语义鸿沟</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若算法可以自动地学习有效的特征，这种学习就叫表示学习。</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表示学习的</a:t>
            </a:r>
            <a:r>
              <a:rPr lang="zh-CN" altLang="en-US" sz="2300" u="sng" dirty="0" smtClean="0">
                <a:latin typeface="+mj-lt"/>
                <a:ea typeface="黑体" panose="02010609060101010101" pitchFamily="49" charset="-122"/>
                <a:cs typeface="+mj-lt"/>
                <a:sym typeface="+mn-ea"/>
              </a:rPr>
              <a:t>关键</a:t>
            </a:r>
            <a:r>
              <a:rPr lang="zh-CN" altLang="en-US" sz="2300" dirty="0" smtClean="0">
                <a:latin typeface="+mj-lt"/>
                <a:ea typeface="黑体" panose="02010609060101010101" pitchFamily="49" charset="-122"/>
                <a:cs typeface="+mj-lt"/>
                <a:sym typeface="+mn-ea"/>
              </a:rPr>
              <a:t>是解决语义鸿沟问题。语义鸿沟问题是指输入数据的底层特征和高层语义信息之间的差异性。</a:t>
            </a:r>
            <a:endParaRPr lang="zh-CN" altLang="en-US" sz="2300" b="0" dirty="0" smtClean="0">
              <a:solidFill>
                <a:schemeClr val="tx1"/>
              </a:solidFill>
              <a:latin typeface="+mj-lt"/>
              <a:ea typeface="黑体" panose="02010609060101010101" pitchFamily="49" charset="-122"/>
              <a:cs typeface="+mj-lt"/>
              <a:sym typeface="+mn-ea"/>
            </a:endParaRPr>
          </a:p>
        </p:txBody>
      </p:sp>
      <p:pic>
        <p:nvPicPr>
          <p:cNvPr id="7" name="Picture 4"/>
          <p:cNvPicPr>
            <a:picLocks noChangeAspect="1"/>
          </p:cNvPicPr>
          <p:nvPr/>
        </p:nvPicPr>
        <p:blipFill>
          <a:blip r:embed="rId3" cstate="screen"/>
          <a:stretch>
            <a:fillRect/>
          </a:stretch>
        </p:blipFill>
        <p:spPr>
          <a:xfrm>
            <a:off x="642620" y="2952750"/>
            <a:ext cx="1845945" cy="2359660"/>
          </a:xfrm>
          <a:prstGeom prst="rect">
            <a:avLst/>
          </a:prstGeom>
        </p:spPr>
      </p:pic>
      <p:pic>
        <p:nvPicPr>
          <p:cNvPr id="8" name="Picture 5"/>
          <p:cNvPicPr>
            <a:picLocks noChangeAspect="1"/>
          </p:cNvPicPr>
          <p:nvPr/>
        </p:nvPicPr>
        <p:blipFill>
          <a:blip r:embed="rId4" cstate="screen"/>
          <a:stretch>
            <a:fillRect/>
          </a:stretch>
        </p:blipFill>
        <p:spPr>
          <a:xfrm>
            <a:off x="3135987" y="3130316"/>
            <a:ext cx="2743200" cy="2129866"/>
          </a:xfrm>
          <a:prstGeom prst="rect">
            <a:avLst/>
          </a:prstGeom>
        </p:spPr>
      </p:pic>
      <p:sp>
        <p:nvSpPr>
          <p:cNvPr id="9" name="Rectangle 7"/>
          <p:cNvSpPr/>
          <p:nvPr/>
        </p:nvSpPr>
        <p:spPr>
          <a:xfrm>
            <a:off x="6183306" y="2976245"/>
            <a:ext cx="2743201" cy="2291715"/>
          </a:xfrm>
          <a:prstGeom prst="rect">
            <a:avLst/>
          </a:prstGeom>
        </p:spPr>
        <p:txBody>
          <a:bodyPr wrap="square">
            <a:spAutoFit/>
          </a:bodyPr>
          <a:p>
            <a:pPr algn="ctr">
              <a:lnSpc>
                <a:spcPct val="100000"/>
              </a:lnSpc>
              <a:spcBef>
                <a:spcPts val="600"/>
              </a:spcBef>
            </a:pPr>
            <a:r>
              <a:rPr lang="zh-CN" altLang="en-US" sz="3200" b="0" dirty="0">
                <a:solidFill>
                  <a:srgbClr val="FF0000"/>
                </a:solidFill>
                <a:latin typeface="+mn-ea"/>
                <a:cs typeface="Arial" panose="020B0604020202020204" pitchFamily="34" charset="0"/>
              </a:rPr>
              <a:t>床前明月光，</a:t>
            </a:r>
            <a:endParaRPr lang="zh-CN" altLang="en-US" sz="3200" b="0" dirty="0">
              <a:solidFill>
                <a:srgbClr val="FF0000"/>
              </a:solidFill>
              <a:latin typeface="+mn-ea"/>
              <a:cs typeface="Arial" panose="020B0604020202020204" pitchFamily="34" charset="0"/>
            </a:endParaRPr>
          </a:p>
          <a:p>
            <a:pPr algn="ctr">
              <a:lnSpc>
                <a:spcPct val="100000"/>
              </a:lnSpc>
              <a:spcBef>
                <a:spcPts val="600"/>
              </a:spcBef>
            </a:pPr>
            <a:r>
              <a:rPr lang="zh-CN" altLang="en-US" sz="3200" b="0" dirty="0">
                <a:solidFill>
                  <a:srgbClr val="FF0000"/>
                </a:solidFill>
                <a:latin typeface="+mn-ea"/>
                <a:cs typeface="Arial" panose="020B0604020202020204" pitchFamily="34" charset="0"/>
              </a:rPr>
              <a:t>疑是地上霜。</a:t>
            </a:r>
            <a:endParaRPr lang="zh-CN" altLang="en-US" sz="3200" b="0" dirty="0">
              <a:solidFill>
                <a:srgbClr val="FF0000"/>
              </a:solidFill>
              <a:latin typeface="+mn-ea"/>
              <a:cs typeface="Arial" panose="020B0604020202020204" pitchFamily="34" charset="0"/>
            </a:endParaRPr>
          </a:p>
          <a:p>
            <a:pPr algn="ctr">
              <a:lnSpc>
                <a:spcPct val="100000"/>
              </a:lnSpc>
              <a:spcBef>
                <a:spcPts val="600"/>
              </a:spcBef>
            </a:pPr>
            <a:r>
              <a:rPr lang="zh-CN" altLang="en-US" sz="3200" b="0" dirty="0">
                <a:solidFill>
                  <a:srgbClr val="FF0000"/>
                </a:solidFill>
                <a:latin typeface="+mn-ea"/>
                <a:cs typeface="Arial" panose="020B0604020202020204" pitchFamily="34" charset="0"/>
              </a:rPr>
              <a:t>举头望明月，</a:t>
            </a:r>
            <a:endParaRPr lang="zh-CN" altLang="en-US" sz="3200" b="0" dirty="0">
              <a:solidFill>
                <a:srgbClr val="FF0000"/>
              </a:solidFill>
              <a:latin typeface="+mn-ea"/>
              <a:cs typeface="Arial" panose="020B0604020202020204" pitchFamily="34" charset="0"/>
            </a:endParaRPr>
          </a:p>
          <a:p>
            <a:pPr algn="ctr">
              <a:lnSpc>
                <a:spcPct val="100000"/>
              </a:lnSpc>
              <a:spcBef>
                <a:spcPts val="600"/>
              </a:spcBef>
            </a:pPr>
            <a:r>
              <a:rPr lang="zh-CN" altLang="en-US" sz="3200" b="0" dirty="0">
                <a:solidFill>
                  <a:srgbClr val="FF0000"/>
                </a:solidFill>
                <a:latin typeface="+mn-ea"/>
                <a:cs typeface="Arial" panose="020B0604020202020204" pitchFamily="34" charset="0"/>
              </a:rPr>
              <a:t>低头思故乡。</a:t>
            </a:r>
            <a:endParaRPr lang="zh-CN" altLang="en-US" sz="3200" dirty="0">
              <a:solidFill>
                <a:srgbClr val="FF0000"/>
              </a:solidFill>
              <a:latin typeface="+mn-ea"/>
            </a:endParaRPr>
          </a:p>
        </p:txBody>
      </p:sp>
      <p:sp>
        <p:nvSpPr>
          <p:cNvPr id="2" name="文本框 1"/>
          <p:cNvSpPr txBox="1"/>
          <p:nvPr/>
        </p:nvSpPr>
        <p:spPr>
          <a:xfrm>
            <a:off x="137795" y="5287010"/>
            <a:ext cx="2879090" cy="1303020"/>
          </a:xfrm>
          <a:prstGeom prst="rect">
            <a:avLst/>
          </a:prstGeom>
          <a:noFill/>
        </p:spPr>
        <p:txBody>
          <a:bodyPr wrap="square" rtlCol="0">
            <a:noAutofit/>
          </a:bodyPr>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如何判断是圣诞老人</a:t>
            </a:r>
            <a:r>
              <a:rPr 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a:t>
            </a:r>
            <a:endParaRPr 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最底层就是像素（红、白）</a:t>
            </a:r>
            <a:endPar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需要抽取特征、特征组合</a:t>
            </a:r>
            <a:endPar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如何与高层语义建立相关性？</a:t>
            </a:r>
            <a:endPar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很难，建立直接映射很困难</a:t>
            </a:r>
            <a:endPar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endPar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4" name="文本框 3"/>
          <p:cNvSpPr txBox="1"/>
          <p:nvPr/>
        </p:nvSpPr>
        <p:spPr>
          <a:xfrm>
            <a:off x="2945130" y="5342255"/>
            <a:ext cx="2988310" cy="1107440"/>
          </a:xfrm>
          <a:prstGeom prst="rect">
            <a:avLst/>
          </a:prstGeom>
          <a:noFill/>
        </p:spPr>
        <p:txBody>
          <a:bodyPr wrap="square" rtlCol="0">
            <a:noAutofit/>
          </a:bodyPr>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如何判断两人是</a:t>
            </a:r>
            <a:r>
              <a:rPr 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牛郎织女</a:t>
            </a:r>
            <a:r>
              <a:rPr 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a:t>
            </a:r>
            <a:endParaRPr 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男、女、其他造型。背景还有噪声。但从底层特征中看不到。</a:t>
            </a:r>
            <a:endPar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要从低层特征抽象出高层语义</a:t>
            </a:r>
            <a:endPar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endPar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10" name="文本框 9"/>
          <p:cNvSpPr txBox="1"/>
          <p:nvPr/>
        </p:nvSpPr>
        <p:spPr>
          <a:xfrm>
            <a:off x="6014085" y="5253990"/>
            <a:ext cx="3016250" cy="1108075"/>
          </a:xfrm>
          <a:prstGeom prst="rect">
            <a:avLst/>
          </a:prstGeom>
          <a:noFill/>
        </p:spPr>
        <p:txBody>
          <a:bodyPr wrap="square" rtlCol="0">
            <a:noAutofit/>
          </a:bodyPr>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该文本反映了什么情绪？思乡</a:t>
            </a:r>
            <a:endPar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底层特征是一个个的字。</a:t>
            </a:r>
            <a:endPar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组合在一起时是一首诗。</a:t>
            </a:r>
            <a:endPar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r>
              <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 </a:t>
            </a:r>
            <a:r>
              <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但从</a:t>
            </a:r>
            <a:r>
              <a:rPr 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低层特征无法直接得到。</a:t>
            </a:r>
            <a:endParaRPr lang="en-US" altLang="zh-CN"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a:p>
            <a:endParaRPr lang="zh-CN" altLang="en-US" sz="16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795655"/>
            <a:ext cx="828357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补充材料：深度学习</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endParaRPr>
          </a:p>
        </p:txBody>
      </p:sp>
      <p:sp>
        <p:nvSpPr>
          <p:cNvPr id="3" name="Rectangle 3"/>
          <p:cNvSpPr>
            <a:spLocks noGrp="1" noRot="1"/>
          </p:cNvSpPr>
          <p:nvPr>
            <p:custDataLst>
              <p:tags r:id="rId2"/>
            </p:custDataLst>
          </p:nvPr>
        </p:nvSpPr>
        <p:spPr>
          <a:xfrm>
            <a:off x="135890" y="1320165"/>
            <a:ext cx="8888095" cy="32994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深度学习</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深度学习是机器学习的一个子问题，其主要目的是从数据中自动学习到有效的特征表示。通过多层的特征转换，把原始数据变成更高层次、</a:t>
            </a:r>
            <a:r>
              <a:rPr lang="en-US" altLang="zh-CN" sz="2300" dirty="0" smtClean="0">
                <a:latin typeface="+mj-lt"/>
                <a:ea typeface="黑体" panose="02010609060101010101" pitchFamily="49" charset="-122"/>
                <a:cs typeface="+mj-lt"/>
                <a:sym typeface="+mn-ea"/>
              </a:rPr>
              <a:t> </a:t>
            </a:r>
            <a:r>
              <a:rPr lang="zh-CN" altLang="en-US" sz="2300" dirty="0" smtClean="0">
                <a:latin typeface="+mj-lt"/>
                <a:ea typeface="黑体" panose="02010609060101010101" pitchFamily="49" charset="-122"/>
                <a:cs typeface="+mj-lt"/>
                <a:sym typeface="+mn-ea"/>
              </a:rPr>
              <a:t>更抽象的表示。这些学习到的表示可以替代人工设计的特征，从而避免</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特征工程</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a:t>
            </a:r>
            <a:endParaRPr lang="zh-CN" altLang="en-US" sz="2300"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深度学习虽然早期主要用来进行表示学习，但后来越来越多地用来处理更加复杂的推理、决策等问题。</a:t>
            </a:r>
            <a:endParaRPr lang="en-US" altLang="zh-CN"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endParaRPr>
          </a:p>
          <a:p>
            <a:pPr marL="0" indent="0" algn="l" eaLnBrk="1" hangingPunct="1">
              <a:lnSpc>
                <a:spcPct val="100000"/>
              </a:lnSpc>
              <a:spcBef>
                <a:spcPts val="800"/>
              </a:spcBef>
              <a:buSzTx/>
              <a:buFont typeface="Wingdings" panose="05000000000000000000" pitchFamily="2" charset="2"/>
              <a:buNone/>
            </a:pPr>
            <a:r>
              <a:rPr lang="en-US" altLang="zh-CN"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                     </a:t>
            </a:r>
            <a:r>
              <a:rPr lang="zh-CN" altLang="en-US"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深度学习</a:t>
            </a:r>
            <a:r>
              <a:rPr lang="en-US" altLang="zh-CN"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 = </a:t>
            </a:r>
            <a:r>
              <a:rPr lang="zh-CN" altLang="en-US"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表示学习</a:t>
            </a:r>
            <a:r>
              <a:rPr lang="en-US" altLang="zh-CN"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 + </a:t>
            </a:r>
            <a:r>
              <a:rPr lang="zh-CN" altLang="en-US"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决策</a:t>
            </a:r>
            <a:r>
              <a:rPr lang="en-US" altLang="zh-CN"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a:t>
            </a:r>
            <a:r>
              <a:rPr lang="zh-CN" altLang="en-US"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预测</a:t>
            </a:r>
            <a:r>
              <a:rPr lang="en-US" altLang="zh-CN"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a:t>
            </a:r>
            <a:r>
              <a:rPr lang="zh-CN" altLang="en-US" dirty="0" smtClean="0">
                <a:solidFill>
                  <a:schemeClr val="accent1">
                    <a:lumMod val="50000"/>
                  </a:schemeClr>
                </a:solidFill>
                <a:latin typeface="华文新魏" panose="02010800040101010101" charset="-122"/>
                <a:ea typeface="华文新魏" panose="02010800040101010101" charset="-122"/>
                <a:cs typeface="华文新魏" panose="02010800040101010101" charset="-122"/>
                <a:sym typeface="+mn-ea"/>
              </a:rPr>
              <a:t>学习</a:t>
            </a:r>
            <a:endParaRPr lang="zh-CN" altLang="en-US" sz="2300" dirty="0" smtClean="0">
              <a:solidFill>
                <a:schemeClr val="tx1"/>
              </a:solidFill>
              <a:latin typeface="+mj-lt"/>
              <a:ea typeface="黑体" panose="02010609060101010101" pitchFamily="49" charset="-122"/>
              <a:cs typeface="+mj-lt"/>
              <a:sym typeface="+mn-ea"/>
            </a:endParaRPr>
          </a:p>
        </p:txBody>
      </p:sp>
      <p:pic>
        <p:nvPicPr>
          <p:cNvPr id="5" name="图片 4" descr="屏幕剪辑"/>
          <p:cNvPicPr>
            <a:picLocks noChangeAspect="1"/>
          </p:cNvPicPr>
          <p:nvPr/>
        </p:nvPicPr>
        <p:blipFill>
          <a:blip r:embed="rId3"/>
          <a:stretch>
            <a:fillRect/>
          </a:stretch>
        </p:blipFill>
        <p:spPr>
          <a:xfrm>
            <a:off x="179705" y="4582795"/>
            <a:ext cx="8856980" cy="1447800"/>
          </a:xfrm>
          <a:prstGeom prst="rect">
            <a:avLst/>
          </a:prstGeom>
        </p:spPr>
      </p:pic>
    </p:spTree>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795655"/>
            <a:ext cx="828357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补充材料：深度学习</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endParaRPr>
          </a:p>
        </p:txBody>
      </p:sp>
      <p:sp>
        <p:nvSpPr>
          <p:cNvPr id="3" name="Rectangle 3"/>
          <p:cNvSpPr>
            <a:spLocks noGrp="1" noRot="1"/>
          </p:cNvSpPr>
          <p:nvPr>
            <p:custDataLst>
              <p:tags r:id="rId2"/>
            </p:custDataLst>
          </p:nvPr>
        </p:nvSpPr>
        <p:spPr>
          <a:xfrm>
            <a:off x="135890" y="1320165"/>
            <a:ext cx="8888095" cy="4673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示例：</a:t>
            </a:r>
            <a:r>
              <a:rPr lang="zh-CN" altLang="en-US" dirty="0" smtClean="0">
                <a:solidFill>
                  <a:schemeClr val="accent2">
                    <a:lumMod val="75000"/>
                  </a:schemeClr>
                </a:solidFill>
                <a:latin typeface="+mj-lt"/>
                <a:ea typeface="黑体" panose="02010609060101010101" pitchFamily="49" charset="-122"/>
                <a:cs typeface="+mj-lt"/>
                <a:sym typeface="+mn-ea"/>
              </a:rPr>
              <a:t>图像分类（表示学习与浅层学习共同决策）</a:t>
            </a:r>
            <a:endParaRPr lang="zh-CN" altLang="en-US" sz="2300" dirty="0" smtClean="0">
              <a:solidFill>
                <a:schemeClr val="tx1"/>
              </a:solidFill>
              <a:latin typeface="+mj-lt"/>
              <a:ea typeface="黑体" panose="02010609060101010101" pitchFamily="49" charset="-122"/>
              <a:cs typeface="+mj-lt"/>
              <a:sym typeface="+mn-ea"/>
            </a:endParaRPr>
          </a:p>
        </p:txBody>
      </p:sp>
      <p:pic>
        <p:nvPicPr>
          <p:cNvPr id="6" name="Content Placeholder 3"/>
          <p:cNvPicPr>
            <a:picLocks noChangeAspect="1"/>
          </p:cNvPicPr>
          <p:nvPr/>
        </p:nvPicPr>
        <p:blipFill>
          <a:blip r:embed="rId3"/>
          <a:stretch>
            <a:fillRect/>
          </a:stretch>
        </p:blipFill>
        <p:spPr bwMode="auto">
          <a:xfrm>
            <a:off x="136525" y="1891665"/>
            <a:ext cx="6899275" cy="3303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7668895" y="2129790"/>
            <a:ext cx="1214120" cy="635000"/>
          </a:xfrm>
          <a:prstGeom prst="rect">
            <a:avLst/>
          </a:prstGeom>
          <a:noFill/>
        </p:spPr>
        <p:txBody>
          <a:bodyPr wrap="square" rtlCol="0">
            <a:noAutofit/>
          </a:bodyPr>
          <a:p>
            <a:r>
              <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神经网络模块</a:t>
            </a:r>
            <a:endPar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4" name="右箭头 3"/>
          <p:cNvSpPr/>
          <p:nvPr/>
        </p:nvSpPr>
        <p:spPr>
          <a:xfrm>
            <a:off x="7164705" y="2348865"/>
            <a:ext cx="360045" cy="215900"/>
          </a:xfrm>
          <a:prstGeom prst="rightArrow">
            <a:avLst/>
          </a:prstGeom>
          <a:noFill/>
          <a:ln w="12700" cap="flat" cmpd="sng" algn="ctr">
            <a:solidFill>
              <a:schemeClr val="tx1"/>
            </a:solidFill>
            <a:prstDash val="solid"/>
            <a:round/>
            <a:headEnd type="none" w="med" len="med"/>
            <a:tailEnd type="none" w="med" len="med"/>
          </a:ln>
        </p:spPr>
        <p:txBody>
          <a:bodyPr vert="horz" wrap="square" lIns="90000" tIns="46800" rIns="90000" bIns="46800" numCol="1" anchor="t" anchorCtr="0" compatLnSpc="1">
            <a:spAutoFit/>
          </a:bodyPr>
          <a:p>
            <a:pPr marL="0" marR="0" indent="0" algn="l" defTabSz="914400" rtl="0" eaLnBrk="0" fontAlgn="base" latinLnBrk="0" hangingPunct="0">
              <a:lnSpc>
                <a:spcPct val="100000"/>
              </a:lnSpc>
              <a:spcBef>
                <a:spcPct val="0"/>
              </a:spcBef>
              <a:spcAft>
                <a:spcPct val="0"/>
              </a:spcAft>
              <a:buClrTx/>
              <a:buSzTx/>
              <a:buFontTx/>
              <a:buNone/>
            </a:pPr>
            <a:endParaRPr kumimoji="0" lang="en-US" altLang="zh-CN" sz="2400" b="1" i="0" u="none" strike="noStrike" cap="none" normalizeH="0" baseline="0" smtClean="0">
              <a:ln>
                <a:noFill/>
              </a:ln>
              <a:solidFill>
                <a:schemeClr val="accent1"/>
              </a:solidFill>
              <a:effectLst/>
              <a:latin typeface="Arial" panose="020B0604020202020204" pitchFamily="34" charset="0"/>
            </a:endParaRPr>
          </a:p>
        </p:txBody>
      </p:sp>
      <p:sp>
        <p:nvSpPr>
          <p:cNvPr id="7" name="文本框 6"/>
          <p:cNvSpPr txBox="1"/>
          <p:nvPr/>
        </p:nvSpPr>
        <p:spPr>
          <a:xfrm>
            <a:off x="1624965" y="5237480"/>
            <a:ext cx="1214120" cy="364490"/>
          </a:xfrm>
          <a:prstGeom prst="rect">
            <a:avLst/>
          </a:prstGeom>
          <a:noFill/>
        </p:spPr>
        <p:txBody>
          <a:bodyPr wrap="square" rtlCol="0">
            <a:noAutofit/>
          </a:bodyPr>
          <a:p>
            <a:r>
              <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底层特征</a:t>
            </a:r>
            <a:endPar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8" name="文本框 7"/>
          <p:cNvSpPr txBox="1"/>
          <p:nvPr/>
        </p:nvSpPr>
        <p:spPr>
          <a:xfrm>
            <a:off x="2971800" y="5253990"/>
            <a:ext cx="1214120" cy="377825"/>
          </a:xfrm>
          <a:prstGeom prst="rect">
            <a:avLst/>
          </a:prstGeom>
          <a:noFill/>
        </p:spPr>
        <p:txBody>
          <a:bodyPr wrap="square" rtlCol="0">
            <a:noAutofit/>
          </a:bodyPr>
          <a:p>
            <a:r>
              <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中层特征</a:t>
            </a:r>
            <a:endPar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9" name="文本框 8"/>
          <p:cNvSpPr txBox="1"/>
          <p:nvPr/>
        </p:nvSpPr>
        <p:spPr>
          <a:xfrm>
            <a:off x="4390390" y="5237480"/>
            <a:ext cx="1214120" cy="377825"/>
          </a:xfrm>
          <a:prstGeom prst="rect">
            <a:avLst/>
          </a:prstGeom>
          <a:noFill/>
        </p:spPr>
        <p:txBody>
          <a:bodyPr wrap="square" rtlCol="0">
            <a:noAutofit/>
          </a:bodyPr>
          <a:p>
            <a:r>
              <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高层特征</a:t>
            </a:r>
            <a:endPar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10" name="文本框 9"/>
          <p:cNvSpPr txBox="1"/>
          <p:nvPr/>
        </p:nvSpPr>
        <p:spPr>
          <a:xfrm>
            <a:off x="5808980" y="5230495"/>
            <a:ext cx="1214120" cy="368300"/>
          </a:xfrm>
          <a:prstGeom prst="rect">
            <a:avLst/>
          </a:prstGeom>
          <a:noFill/>
        </p:spPr>
        <p:txBody>
          <a:bodyPr wrap="square" rtlCol="0">
            <a:noAutofit/>
          </a:bodyPr>
          <a:p>
            <a:r>
              <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分类器</a:t>
            </a:r>
            <a:endPar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11" name="文本框 10"/>
          <p:cNvSpPr txBox="1"/>
          <p:nvPr/>
        </p:nvSpPr>
        <p:spPr>
          <a:xfrm>
            <a:off x="747395" y="5220970"/>
            <a:ext cx="377825" cy="364490"/>
          </a:xfrm>
          <a:prstGeom prst="rect">
            <a:avLst/>
          </a:prstGeom>
          <a:noFill/>
        </p:spPr>
        <p:txBody>
          <a:bodyPr wrap="square" rtlCol="0">
            <a:noAutofit/>
          </a:bodyPr>
          <a:p>
            <a:r>
              <a:rPr lang="en-US" altLang="zh-CN" sz="200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X</a:t>
            </a:r>
            <a:endParaRPr lang="en-US" altLang="zh-CN" sz="200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12" name="文本框 11"/>
          <p:cNvSpPr txBox="1"/>
          <p:nvPr/>
        </p:nvSpPr>
        <p:spPr>
          <a:xfrm>
            <a:off x="6758305" y="5204460"/>
            <a:ext cx="2197735" cy="364490"/>
          </a:xfrm>
          <a:prstGeom prst="rect">
            <a:avLst/>
          </a:prstGeom>
          <a:noFill/>
        </p:spPr>
        <p:txBody>
          <a:bodyPr wrap="square" rtlCol="0">
            <a:noAutofit/>
          </a:bodyPr>
          <a:p>
            <a:r>
              <a:rPr lang="en-US" altLang="zh-CN" sz="200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Y = f(X)   </a:t>
            </a:r>
            <a:r>
              <a:rPr lang="zh-CN" altLang="en-US" sz="200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端到端</a:t>
            </a:r>
            <a:endParaRPr lang="zh-CN" altLang="en-US" sz="2000">
              <a:solidFill>
                <a:schemeClr val="accent1">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13" name="矩形 12"/>
          <p:cNvSpPr/>
          <p:nvPr/>
        </p:nvSpPr>
        <p:spPr>
          <a:xfrm>
            <a:off x="971550" y="5858510"/>
            <a:ext cx="6743700" cy="398780"/>
          </a:xfrm>
          <a:prstGeom prst="rect">
            <a:avLst/>
          </a:prstGeom>
        </p:spPr>
        <p:txBody>
          <a:bodyPr wrap="square">
            <a:spAutoFit/>
          </a:bodyPr>
          <a:p>
            <a:r>
              <a:rPr lang="zh-CN" altLang="en-US" sz="2000" dirty="0">
                <a:solidFill>
                  <a:schemeClr val="accent1">
                    <a:lumMod val="50000"/>
                  </a:schemeClr>
                </a:solidFill>
                <a:cs typeface="Arial" panose="020B0604020202020204" pitchFamily="34" charset="0"/>
              </a:rPr>
              <a:t>神经网络天然适用于深度学习，深度学习天然是神经网络。</a:t>
            </a:r>
            <a:endParaRPr lang="zh-CN" altLang="en-US" sz="2000" dirty="0">
              <a:solidFill>
                <a:schemeClr val="accent1">
                  <a:lumMod val="50000"/>
                </a:schemeClr>
              </a:solidFill>
              <a:cs typeface="Arial" panose="020B0604020202020204" pitchFamily="34" charset="0"/>
            </a:endParaRPr>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795655"/>
            <a:ext cx="828357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补充材料：深度学习</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endParaRPr>
          </a:p>
        </p:txBody>
      </p:sp>
      <p:sp>
        <p:nvSpPr>
          <p:cNvPr id="5" name="Rectangle 3"/>
          <p:cNvSpPr>
            <a:spLocks noGrp="1" noRot="1"/>
          </p:cNvSpPr>
          <p:nvPr>
            <p:custDataLst>
              <p:tags r:id="rId2"/>
            </p:custDataLst>
          </p:nvPr>
        </p:nvSpPr>
        <p:spPr>
          <a:xfrm>
            <a:off x="88900" y="1369695"/>
            <a:ext cx="3381375" cy="435165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dirty="0" smtClean="0">
                <a:solidFill>
                  <a:schemeClr val="accent2">
                    <a:lumMod val="75000"/>
                  </a:schemeClr>
                </a:solidFill>
                <a:latin typeface="+mj-lt"/>
                <a:ea typeface="黑体" panose="02010609060101010101" pitchFamily="49" charset="-122"/>
                <a:cs typeface="+mj-lt"/>
                <a:sym typeface="+mn-ea"/>
              </a:rPr>
              <a:t>  * </a:t>
            </a:r>
            <a:r>
              <a:rPr lang="zh-CN" dirty="0" smtClean="0">
                <a:solidFill>
                  <a:schemeClr val="accent2">
                    <a:lumMod val="75000"/>
                  </a:schemeClr>
                </a:solidFill>
                <a:latin typeface="+mj-lt"/>
                <a:ea typeface="黑体" panose="02010609060101010101" pitchFamily="49" charset="-122"/>
                <a:cs typeface="+mj-lt"/>
                <a:sym typeface="+mn-ea"/>
              </a:rPr>
              <a:t>人脑神经元</a:t>
            </a:r>
            <a:endParaRPr lang="zh-CN" dirty="0" smtClean="0">
              <a:solidFill>
                <a:schemeClr val="accent2">
                  <a:lumMod val="75000"/>
                </a:schemeClr>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latin typeface="+mj-lt"/>
                <a:ea typeface="黑体" panose="02010609060101010101" pitchFamily="49" charset="-122"/>
                <a:cs typeface="+mj-lt"/>
                <a:sym typeface="+mn-ea"/>
              </a:rPr>
              <a:t>  </a:t>
            </a:r>
            <a:r>
              <a:rPr lang="en-US" sz="2300" dirty="0" smtClean="0">
                <a:solidFill>
                  <a:schemeClr val="tx1"/>
                </a:solidFill>
                <a:latin typeface="+mj-lt"/>
                <a:ea typeface="黑体" panose="02010609060101010101" pitchFamily="49" charset="-122"/>
                <a:cs typeface="+mj-lt"/>
                <a:sym typeface="+mn-ea"/>
              </a:rPr>
              <a:t>  </a:t>
            </a:r>
            <a:r>
              <a:rPr sz="2300" dirty="0" smtClean="0">
                <a:solidFill>
                  <a:schemeClr val="tx1"/>
                </a:solidFill>
                <a:latin typeface="+mj-lt"/>
                <a:ea typeface="黑体" panose="02010609060101010101" pitchFamily="49" charset="-122"/>
                <a:cs typeface="+mj-lt"/>
                <a:sym typeface="+mn-ea"/>
              </a:rPr>
              <a:t>* </a:t>
            </a:r>
            <a:r>
              <a:rPr lang="zh-CN" altLang="en-US" sz="2300" dirty="0" smtClean="0">
                <a:solidFill>
                  <a:schemeClr val="tx1"/>
                </a:solidFill>
                <a:latin typeface="+mj-lt"/>
                <a:ea typeface="黑体" panose="02010609060101010101" pitchFamily="49" charset="-122"/>
                <a:cs typeface="+mj-lt"/>
                <a:sym typeface="+mn-ea"/>
              </a:rPr>
              <a:t>人脑神经网络的神经元结构大致可分为：</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b="0" dirty="0" smtClean="0">
                <a:solidFill>
                  <a:schemeClr val="tx1"/>
                </a:solidFill>
                <a:latin typeface="+mj-lt"/>
                <a:ea typeface="黑体" panose="02010609060101010101" pitchFamily="49" charset="-122"/>
                <a:cs typeface="+mj-lt"/>
                <a:sym typeface="+mn-ea"/>
              </a:rPr>
              <a:t>        - </a:t>
            </a:r>
            <a:r>
              <a:rPr lang="zh-CN" altLang="en-US" sz="2300" b="0" dirty="0" smtClean="0">
                <a:solidFill>
                  <a:schemeClr val="tx1"/>
                </a:solidFill>
                <a:latin typeface="+mj-lt"/>
                <a:ea typeface="黑体" panose="02010609060101010101" pitchFamily="49" charset="-122"/>
                <a:cs typeface="+mj-lt"/>
                <a:sym typeface="+mn-ea"/>
              </a:rPr>
              <a:t>细胞体</a:t>
            </a:r>
            <a:endParaRPr lang="zh-CN" altLang="en-US" sz="23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b="0" dirty="0" smtClean="0">
                <a:solidFill>
                  <a:schemeClr val="tx1"/>
                </a:solidFill>
                <a:latin typeface="+mj-lt"/>
                <a:ea typeface="黑体" panose="02010609060101010101" pitchFamily="49" charset="-122"/>
                <a:cs typeface="+mj-lt"/>
                <a:sym typeface="+mn-ea"/>
              </a:rPr>
              <a:t>        - </a:t>
            </a:r>
            <a:r>
              <a:rPr lang="zh-CN" altLang="en-US" sz="2300" b="0" dirty="0" smtClean="0">
                <a:solidFill>
                  <a:schemeClr val="tx1"/>
                </a:solidFill>
                <a:latin typeface="+mj-lt"/>
                <a:ea typeface="黑体" panose="02010609060101010101" pitchFamily="49" charset="-122"/>
                <a:cs typeface="+mj-lt"/>
                <a:sym typeface="+mn-ea"/>
              </a:rPr>
              <a:t>细胞突触</a:t>
            </a:r>
            <a:endParaRPr lang="zh-CN" altLang="en-US" sz="2300" b="0" dirty="0" smtClean="0">
              <a:solidFill>
                <a:schemeClr val="tx1"/>
              </a:solidFill>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solidFill>
                  <a:schemeClr val="tx1"/>
                </a:solidFill>
                <a:latin typeface="+mj-lt"/>
                <a:ea typeface="宋体" panose="02010600030101010101" pitchFamily="2" charset="-122"/>
                <a:cs typeface="+mj-lt"/>
                <a:sym typeface="+mn-ea"/>
              </a:rPr>
              <a:t>            </a:t>
            </a:r>
            <a:r>
              <a:rPr lang="en-US" altLang="zh-CN" sz="2200" dirty="0" smtClean="0">
                <a:solidFill>
                  <a:schemeClr val="tx1"/>
                </a:solidFill>
                <a:latin typeface="+mj-lt"/>
                <a:ea typeface="宋体" panose="02010600030101010101" pitchFamily="2" charset="-122"/>
                <a:cs typeface="+mj-lt"/>
                <a:sym typeface="Symbol" panose="05050102010706020507" charset="0"/>
              </a:rPr>
              <a:t> </a:t>
            </a:r>
            <a:r>
              <a:rPr lang="zh-CN" altLang="en-US" sz="2200" dirty="0" smtClean="0">
                <a:solidFill>
                  <a:schemeClr val="tx1"/>
                </a:solidFill>
                <a:latin typeface="+mj-lt"/>
                <a:ea typeface="宋体" panose="02010600030101010101" pitchFamily="2" charset="-122"/>
                <a:cs typeface="+mj-lt"/>
                <a:sym typeface="Symbol" panose="05050102010706020507" charset="0"/>
              </a:rPr>
              <a:t>树突</a:t>
            </a:r>
            <a:endParaRPr lang="en-US" altLang="zh-CN" sz="2200" dirty="0" smtClean="0">
              <a:solidFill>
                <a:schemeClr val="tx1"/>
              </a:solidFill>
              <a:latin typeface="+mj-lt"/>
              <a:ea typeface="宋体" panose="02010600030101010101" pitchFamily="2" charset="-122"/>
              <a:cs typeface="+mj-lt"/>
              <a:sym typeface="Symbol" panose="05050102010706020507" charset="0"/>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latin typeface="+mj-lt"/>
                <a:ea typeface="宋体" panose="02010600030101010101" pitchFamily="2" charset="-122"/>
                <a:cs typeface="+mj-lt"/>
                <a:sym typeface="Symbol" panose="05050102010706020507" charset="0"/>
              </a:rPr>
              <a:t>             </a:t>
            </a:r>
            <a:r>
              <a:rPr lang="zh-CN" altLang="en-US" sz="2200" dirty="0" smtClean="0">
                <a:latin typeface="+mj-lt"/>
                <a:ea typeface="宋体" panose="02010600030101010101" pitchFamily="2" charset="-122"/>
                <a:cs typeface="+mj-lt"/>
                <a:sym typeface="Symbol" panose="05050102010706020507" charset="0"/>
              </a:rPr>
              <a:t>轴突</a:t>
            </a:r>
            <a:endParaRPr lang="zh-CN" altLang="en-US" sz="2200" dirty="0" smtClean="0">
              <a:solidFill>
                <a:schemeClr val="tx1"/>
              </a:solidFill>
              <a:latin typeface="+mj-lt"/>
              <a:ea typeface="宋体" panose="02010600030101010101" pitchFamily="2" charset="-122"/>
              <a:cs typeface="+mj-lt"/>
              <a:sym typeface="Symbol" panose="05050102010706020507" charset="0"/>
            </a:endParaRPr>
          </a:p>
        </p:txBody>
      </p:sp>
      <p:pic>
        <p:nvPicPr>
          <p:cNvPr id="13" name="图片 12"/>
          <p:cNvPicPr>
            <a:picLocks noChangeAspect="1"/>
          </p:cNvPicPr>
          <p:nvPr/>
        </p:nvPicPr>
        <p:blipFill>
          <a:blip r:embed="rId3"/>
          <a:stretch>
            <a:fillRect/>
          </a:stretch>
        </p:blipFill>
        <p:spPr>
          <a:xfrm>
            <a:off x="2882265" y="2186305"/>
            <a:ext cx="5577205" cy="3429000"/>
          </a:xfrm>
          <a:prstGeom prst="rect">
            <a:avLst/>
          </a:prstGeom>
        </p:spPr>
      </p:pic>
      <p:pic>
        <p:nvPicPr>
          <p:cNvPr id="14" name="753581200-1-16">
            <a:hlinkClick r:id="" action="ppaction://media"/>
          </p:cNvPr>
          <p:cNvPicPr/>
          <p:nvPr>
            <a:videoFile r:link="rId4"/>
            <p:extLst>
              <p:ext uri="{DAA4B4D4-6D71-4841-9C94-3DE7FCFB9230}">
                <p14:media xmlns:p14="http://schemas.microsoft.com/office/powerpoint/2010/main" r:embed="rId5"/>
              </p:ext>
            </p:extLst>
          </p:nvPr>
        </p:nvPicPr>
        <p:blipFill>
          <a:blip r:embed="rId6"/>
          <a:stretch>
            <a:fillRect/>
          </a:stretch>
        </p:blipFill>
        <p:spPr>
          <a:xfrm>
            <a:off x="897890" y="4653915"/>
            <a:ext cx="1358900" cy="436880"/>
          </a:xfrm>
          <a:prstGeom prst="rect">
            <a:avLst/>
          </a:prstGeom>
        </p:spPr>
      </p:pic>
      <p:sp>
        <p:nvSpPr>
          <p:cNvPr id="15" name="文本框 14"/>
          <p:cNvSpPr txBox="1"/>
          <p:nvPr/>
        </p:nvSpPr>
        <p:spPr>
          <a:xfrm>
            <a:off x="683895" y="5215255"/>
            <a:ext cx="1838960" cy="395605"/>
          </a:xfrm>
          <a:prstGeom prst="rect">
            <a:avLst/>
          </a:prstGeom>
          <a:noFill/>
        </p:spPr>
        <p:txBody>
          <a:bodyPr wrap="square" rtlCol="0">
            <a:noAutofit/>
          </a:bodyPr>
          <a:p>
            <a:r>
              <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视频</a:t>
            </a:r>
            <a:r>
              <a:rPr lang="en-US" altLang="zh-CN"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a:t>
            </a:r>
            <a:r>
              <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rPr>
              <a:t>大脑结构</a:t>
            </a:r>
            <a:endParaRPr lang="zh-CN" altLang="en-US" sz="2000">
              <a:solidFill>
                <a:schemeClr val="accent2">
                  <a:lumMod val="50000"/>
                </a:schemeClr>
              </a:solidFill>
              <a:latin typeface="华文新魏" panose="02010800040101010101" charset="-122"/>
              <a:ea typeface="华文新魏" panose="02010800040101010101" charset="-122"/>
              <a:cs typeface="华文新魏" panose="02010800040101010101" charset="-122"/>
              <a:sym typeface="Symbol" panose="05050102010706020507" charset="0"/>
            </a:endParaRPr>
          </a:p>
        </p:txBody>
      </p:sp>
      <p:sp>
        <p:nvSpPr>
          <p:cNvPr id="16" name="矩形 15"/>
          <p:cNvSpPr/>
          <p:nvPr/>
        </p:nvSpPr>
        <p:spPr>
          <a:xfrm>
            <a:off x="4304665" y="1609090"/>
            <a:ext cx="4233545" cy="1014730"/>
          </a:xfrm>
          <a:prstGeom prst="rect">
            <a:avLst/>
          </a:prstGeom>
        </p:spPr>
        <p:txBody>
          <a:bodyPr wrap="square">
            <a:spAutoFit/>
          </a:bodyPr>
          <a:p>
            <a:r>
              <a:rPr lang="zh-CN" altLang="en-US"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sym typeface="Symbol" panose="05050102010706020507" charset="0"/>
              </a:rPr>
              <a:t></a:t>
            </a:r>
            <a:r>
              <a:rPr lang="en-US" altLang="zh-CN"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sym typeface="Symbol" panose="05050102010706020507" charset="0"/>
              </a:rPr>
              <a:t> </a:t>
            </a:r>
            <a:r>
              <a:rPr lang="zh-CN" altLang="en-US"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rPr>
              <a:t>一个生物神经元通常具有多个树突和一条轴突．树突用来接收信息，轴突用来发送信息。</a:t>
            </a:r>
            <a:r>
              <a:rPr lang="en-US" altLang="zh-CN"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rPr>
              <a:t> </a:t>
            </a:r>
            <a:endParaRPr lang="en-US" altLang="zh-CN"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17" name="矩形 16"/>
          <p:cNvSpPr/>
          <p:nvPr/>
        </p:nvSpPr>
        <p:spPr>
          <a:xfrm>
            <a:off x="3614420" y="5356860"/>
            <a:ext cx="5459730" cy="1322070"/>
          </a:xfrm>
          <a:prstGeom prst="rect">
            <a:avLst/>
          </a:prstGeom>
        </p:spPr>
        <p:txBody>
          <a:bodyPr wrap="square">
            <a:spAutoFit/>
          </a:bodyPr>
          <a:p>
            <a:r>
              <a:rPr lang="zh-CN" altLang="en-US"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sym typeface="Symbol" panose="05050102010706020507" charset="0"/>
              </a:rPr>
              <a:t></a:t>
            </a:r>
            <a:r>
              <a:rPr lang="en-US" altLang="zh-CN"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sym typeface="Symbol" panose="05050102010706020507" charset="0"/>
              </a:rPr>
              <a:t> </a:t>
            </a:r>
            <a:r>
              <a:rPr lang="zh-CN" altLang="en-US"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sym typeface="Symbol" panose="05050102010706020507" charset="0"/>
              </a:rPr>
              <a:t>单个神经细胞只有两种状态：兴奋和抑制。</a:t>
            </a:r>
            <a:r>
              <a:rPr lang="zh-CN" altLang="en-US"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rPr>
              <a:t>当神经元的输入信号的积累超过某个阈值时，它就处于兴奋状态，产生电脉冲。并将电脉冲信号通过轴突传递给其他神经元。</a:t>
            </a:r>
            <a:endParaRPr lang="zh-CN" altLang="en-US" sz="2000" dirty="0">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p:timing>
    <p:tnLst>
      <p:par>
        <p:cTn id="1" dur="indefinite" restart="never" nodeType="tmRoot">
          <p:childTnLst>
            <p:video fullScrn="0">
              <p:cMediaNode>
                <p:cTn id="2" fill="hold" display="1">
                  <p:stCondLst>
                    <p:cond delay="indefinite"/>
                  </p:stCondLst>
                </p:cTn>
                <p:tgtEl>
                  <p:spTgt spid="14"/>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795655"/>
            <a:ext cx="828357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补充材料：深度学习</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endParaRPr>
          </a:p>
        </p:txBody>
      </p:sp>
      <p:sp>
        <p:nvSpPr>
          <p:cNvPr id="5" name="Rectangle 3"/>
          <p:cNvSpPr>
            <a:spLocks noGrp="1" noRot="1"/>
          </p:cNvSpPr>
          <p:nvPr>
            <p:custDataLst>
              <p:tags r:id="rId2"/>
            </p:custDataLst>
          </p:nvPr>
        </p:nvSpPr>
        <p:spPr>
          <a:xfrm>
            <a:off x="88900" y="1369695"/>
            <a:ext cx="8951595" cy="46545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人工神经元</a:t>
            </a:r>
            <a:r>
              <a:rPr lang="en-US" altLang="zh-CN" dirty="0" smtClean="0">
                <a:solidFill>
                  <a:schemeClr val="accent2">
                    <a:lumMod val="75000"/>
                  </a:schemeClr>
                </a:solidFill>
                <a:latin typeface="+mj-lt"/>
                <a:ea typeface="黑体" panose="02010609060101010101" pitchFamily="49" charset="-122"/>
                <a:cs typeface="+mj-lt"/>
                <a:sym typeface="+mn-ea"/>
              </a:rPr>
              <a:t>/</a:t>
            </a:r>
            <a:r>
              <a:rPr lang="zh-CN" altLang="en-US" dirty="0" smtClean="0">
                <a:solidFill>
                  <a:schemeClr val="accent2">
                    <a:lumMod val="75000"/>
                  </a:schemeClr>
                </a:solidFill>
                <a:latin typeface="+mj-lt"/>
                <a:ea typeface="黑体" panose="02010609060101010101" pitchFamily="49" charset="-122"/>
                <a:cs typeface="+mj-lt"/>
                <a:sym typeface="+mn-ea"/>
              </a:rPr>
              <a:t>神经网络</a:t>
            </a:r>
            <a:endParaRPr lang="zh-CN" altLang="en-US" sz="2200" dirty="0" smtClean="0">
              <a:solidFill>
                <a:schemeClr val="accent2">
                  <a:lumMod val="75000"/>
                </a:schemeClr>
              </a:solidFill>
              <a:latin typeface="+mj-lt"/>
              <a:ea typeface="黑体" panose="02010609060101010101" pitchFamily="49" charset="-122"/>
              <a:cs typeface="+mj-lt"/>
              <a:sym typeface="+mn-ea"/>
            </a:endParaRPr>
          </a:p>
        </p:txBody>
      </p:sp>
      <p:pic>
        <p:nvPicPr>
          <p:cNvPr id="3" name="内容占位符 3" descr="屏幕剪辑"/>
          <p:cNvPicPr>
            <a:picLocks noChangeAspect="1"/>
          </p:cNvPicPr>
          <p:nvPr/>
        </p:nvPicPr>
        <p:blipFill>
          <a:blip r:embed="rId3"/>
          <a:stretch>
            <a:fillRect/>
          </a:stretch>
        </p:blipFill>
        <p:spPr bwMode="auto">
          <a:xfrm>
            <a:off x="307975" y="2865755"/>
            <a:ext cx="4741545" cy="3461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descr="屏幕剪辑"/>
          <p:cNvPicPr>
            <a:picLocks noChangeAspect="1"/>
          </p:cNvPicPr>
          <p:nvPr/>
        </p:nvPicPr>
        <p:blipFill>
          <a:blip r:embed="rId4" cstate="print"/>
          <a:stretch>
            <a:fillRect/>
          </a:stretch>
        </p:blipFill>
        <p:spPr>
          <a:xfrm>
            <a:off x="4914265" y="1111885"/>
            <a:ext cx="4117340" cy="3121025"/>
          </a:xfrm>
          <a:prstGeom prst="rect">
            <a:avLst/>
          </a:prstGeom>
        </p:spPr>
      </p:pic>
      <p:cxnSp>
        <p:nvCxnSpPr>
          <p:cNvPr id="9" name="直接箭头连接符 8"/>
          <p:cNvCxnSpPr/>
          <p:nvPr/>
        </p:nvCxnSpPr>
        <p:spPr>
          <a:xfrm flipV="1">
            <a:off x="3947795" y="3571875"/>
            <a:ext cx="1416685" cy="758190"/>
          </a:xfrm>
          <a:prstGeom prst="straightConnector1">
            <a:avLst/>
          </a:prstGeom>
          <a:ln w="9525" cap="flat" cmpd="sng" algn="ctr">
            <a:solidFill>
              <a:srgbClr val="C0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 name="文本框 5"/>
          <p:cNvSpPr txBox="1"/>
          <p:nvPr/>
        </p:nvSpPr>
        <p:spPr>
          <a:xfrm>
            <a:off x="253365" y="1842770"/>
            <a:ext cx="1059180" cy="995045"/>
          </a:xfrm>
          <a:prstGeom prst="rect">
            <a:avLst/>
          </a:prstGeom>
          <a:noFill/>
        </p:spPr>
        <p:txBody>
          <a:bodyPr wrap="square" rtlCol="0">
            <a:noAutofit/>
          </a:bodyPr>
          <a:p>
            <a:r>
              <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rPr>
              <a:t>输入，即接收的信号</a:t>
            </a:r>
            <a:endPar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endParaRPr>
          </a:p>
        </p:txBody>
      </p:sp>
      <p:sp>
        <p:nvSpPr>
          <p:cNvPr id="7" name="文本框 6"/>
          <p:cNvSpPr txBox="1"/>
          <p:nvPr/>
        </p:nvSpPr>
        <p:spPr>
          <a:xfrm>
            <a:off x="1097915" y="2328545"/>
            <a:ext cx="1160780" cy="1163955"/>
          </a:xfrm>
          <a:prstGeom prst="rect">
            <a:avLst/>
          </a:prstGeom>
          <a:noFill/>
        </p:spPr>
        <p:txBody>
          <a:bodyPr wrap="square" rtlCol="0">
            <a:noAutofit/>
          </a:bodyPr>
          <a:p>
            <a:r>
              <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rPr>
              <a:t>权重，即模拟神经元之间的连接强度</a:t>
            </a:r>
            <a:endPar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endParaRPr>
          </a:p>
        </p:txBody>
      </p:sp>
      <p:sp>
        <p:nvSpPr>
          <p:cNvPr id="8" name="文本框 7"/>
          <p:cNvSpPr txBox="1"/>
          <p:nvPr/>
        </p:nvSpPr>
        <p:spPr>
          <a:xfrm>
            <a:off x="2229485" y="3460115"/>
            <a:ext cx="648970" cy="713105"/>
          </a:xfrm>
          <a:prstGeom prst="rect">
            <a:avLst/>
          </a:prstGeom>
          <a:noFill/>
        </p:spPr>
        <p:txBody>
          <a:bodyPr wrap="square" rtlCol="0">
            <a:noAutofit/>
          </a:bodyPr>
          <a:p>
            <a:r>
              <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rPr>
              <a:t>加权汇总</a:t>
            </a:r>
            <a:endPar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endParaRPr>
          </a:p>
        </p:txBody>
      </p:sp>
      <p:sp>
        <p:nvSpPr>
          <p:cNvPr id="10" name="文本框 9"/>
          <p:cNvSpPr txBox="1"/>
          <p:nvPr/>
        </p:nvSpPr>
        <p:spPr>
          <a:xfrm>
            <a:off x="3012440" y="3587115"/>
            <a:ext cx="1343025" cy="610870"/>
          </a:xfrm>
          <a:prstGeom prst="rect">
            <a:avLst/>
          </a:prstGeom>
          <a:noFill/>
        </p:spPr>
        <p:txBody>
          <a:bodyPr wrap="square" rtlCol="0">
            <a:noAutofit/>
          </a:bodyPr>
          <a:p>
            <a:r>
              <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rPr>
              <a:t>值低则抑制；</a:t>
            </a:r>
            <a:endPar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endParaRPr>
          </a:p>
          <a:p>
            <a:r>
              <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rPr>
              <a:t>值高则兴奋</a:t>
            </a:r>
            <a:endParaRPr lang="zh-CN" altLang="en-US" sz="1800">
              <a:solidFill>
                <a:schemeClr val="accent2">
                  <a:lumMod val="50000"/>
                </a:schemeClr>
              </a:solidFill>
              <a:latin typeface="宋体" panose="02010600030101010101" pitchFamily="2" charset="-122"/>
              <a:ea typeface="宋体" panose="02010600030101010101" pitchFamily="2" charset="-122"/>
              <a:cs typeface="华文新魏" panose="02010800040101010101" charset="-122"/>
              <a:sym typeface="Symbol" panose="05050102010706020507" charset="0"/>
            </a:endParaRPr>
          </a:p>
        </p:txBody>
      </p:sp>
      <p:pic>
        <p:nvPicPr>
          <p:cNvPr id="11" name="图片 10"/>
          <p:cNvPicPr>
            <a:picLocks noChangeAspect="1"/>
          </p:cNvPicPr>
          <p:nvPr/>
        </p:nvPicPr>
        <p:blipFill>
          <a:blip r:embed="rId5"/>
          <a:stretch>
            <a:fillRect/>
          </a:stretch>
        </p:blipFill>
        <p:spPr>
          <a:xfrm>
            <a:off x="5683885" y="4519930"/>
            <a:ext cx="2811145" cy="1973580"/>
          </a:xfrm>
          <a:prstGeom prst="rect">
            <a:avLst/>
          </a:prstGeom>
        </p:spPr>
      </p:pic>
      <mc:AlternateContent xmlns:mc="http://schemas.openxmlformats.org/markup-compatibility/2006">
        <mc:Choice xmlns:a14="http://schemas.microsoft.com/office/drawing/2010/main" Requires="a14">
          <p:sp>
            <p:nvSpPr>
              <p:cNvPr id="12" name="矩形 11"/>
              <p:cNvSpPr/>
              <p:nvPr/>
            </p:nvSpPr>
            <p:spPr>
              <a:xfrm>
                <a:off x="2185035" y="5730875"/>
                <a:ext cx="3107055" cy="636270"/>
              </a:xfrm>
              <a:prstGeom prst="rect">
                <a:avLst/>
              </a:prstGeom>
            </p:spPr>
            <p:txBody>
              <a:bodyPr wrap="square">
                <a:noAutofit/>
              </a:bodyPr>
              <a:p>
                <a:pPr lvl="0"/>
                <a14:m>
                  <m:oMathPara xmlns:m="http://schemas.openxmlformats.org/officeDocument/2006/math">
                    <m:oMathParaPr>
                      <m:jc m:val="centerGroup"/>
                    </m:oMathParaPr>
                    <m:oMath xmlns:m="http://schemas.openxmlformats.org/officeDocument/2006/math">
                      <m:r>
                        <a:rPr lang="en-US" altLang="zh-CN" i="1">
                          <a:solidFill>
                            <a:schemeClr val="tx1"/>
                          </a:solidFill>
                          <a:latin typeface="Cambria Math" panose="02040503050406030204" charset="0"/>
                          <a:ea typeface="Cambria Math" panose="02040503050406030204" charset="0"/>
                        </a:rPr>
                        <m:t>𝒚</m:t>
                      </m:r>
                      <m:r>
                        <a:rPr lang="en-US" altLang="zh-CN" i="1">
                          <a:solidFill>
                            <a:schemeClr val="tx1"/>
                          </a:solidFill>
                          <a:latin typeface="Cambria Math" panose="02040503050406030204" charset="0"/>
                          <a:ea typeface="Cambria Math" panose="02040503050406030204" charset="0"/>
                        </a:rPr>
                        <m:t>=</m:t>
                      </m:r>
                      <m:r>
                        <a:rPr lang="zh-CN" altLang="en-US" i="1">
                          <a:solidFill>
                            <a:schemeClr val="tx1"/>
                          </a:solidFill>
                          <a:latin typeface="Cambria Math" panose="02040503050406030204" charset="0"/>
                        </a:rPr>
                        <m:t>𝜎</m:t>
                      </m:r>
                      <m:d>
                        <m:dPr>
                          <m:ctrlPr>
                            <a:rPr lang="en-US" altLang="zh-CN" i="1">
                              <a:solidFill>
                                <a:schemeClr val="tx1"/>
                              </a:solidFill>
                              <a:latin typeface="Cambria Math" panose="02040503050406030204" charset="0"/>
                              <a:ea typeface="Cambria Math" panose="02040503050406030204" charset="0"/>
                            </a:rPr>
                          </m:ctrlPr>
                        </m:dPr>
                        <m:e>
                          <m:nary>
                            <m:naryPr>
                              <m:chr m:val="∑"/>
                              <m:limLoc m:val="subSup"/>
                              <m:ctrlPr>
                                <a:rPr lang="en-US" altLang="zh-CN" i="1">
                                  <a:solidFill>
                                    <a:schemeClr val="tx1"/>
                                  </a:solidFill>
                                  <a:latin typeface="Cambria Math" panose="02040503050406030204" charset="0"/>
                                  <a:ea typeface="Cambria Math" panose="02040503050406030204" charset="0"/>
                                  <a:cs typeface="Cambria Math" panose="02040503050406030204" charset="0"/>
                                </a:rPr>
                              </m:ctrlPr>
                            </m:naryPr>
                            <m:sub>
                              <m:r>
                                <a:rPr lang="en-US" altLang="zh-CN" i="1">
                                  <a:solidFill>
                                    <a:schemeClr val="tx1"/>
                                  </a:solidFill>
                                  <a:latin typeface="Cambria Math" panose="02040503050406030204" charset="0"/>
                                  <a:ea typeface="Cambria Math" panose="02040503050406030204" charset="0"/>
                                  <a:cs typeface="Cambria Math" panose="02040503050406030204" charset="0"/>
                                </a:rPr>
                                <m:t>𝟏</m:t>
                              </m:r>
                            </m:sub>
                            <m:sup>
                              <m:r>
                                <a:rPr lang="en-US" altLang="zh-CN" i="1">
                                  <a:solidFill>
                                    <a:schemeClr val="tx1"/>
                                  </a:solidFill>
                                  <a:latin typeface="Cambria Math" panose="02040503050406030204" charset="0"/>
                                  <a:ea typeface="Cambria Math" panose="02040503050406030204" charset="0"/>
                                  <a:cs typeface="Cambria Math" panose="02040503050406030204" charset="0"/>
                                </a:rPr>
                                <m:t>𝒏</m:t>
                              </m:r>
                            </m:sup>
                            <m:e>
                              <m:r>
                                <a:rPr lang="en-US" altLang="zh-CN" i="1">
                                  <a:solidFill>
                                    <a:schemeClr val="tx1"/>
                                  </a:solidFill>
                                  <a:latin typeface="Cambria Math" panose="02040503050406030204" charset="0"/>
                                  <a:ea typeface="Cambria Math" panose="02040503050406030204" charset="0"/>
                                  <a:cs typeface="Cambria Math" panose="02040503050406030204" charset="0"/>
                                </a:rPr>
                                <m:t>𝒘</m:t>
                              </m:r>
                              <m:r>
                                <a:rPr lang="en-US" altLang="zh-CN" i="1" baseline="-25000">
                                  <a:solidFill>
                                    <a:schemeClr val="tx1"/>
                                  </a:solidFill>
                                  <a:latin typeface="Cambria Math" panose="02040503050406030204" charset="0"/>
                                  <a:ea typeface="Cambria Math" panose="02040503050406030204" charset="0"/>
                                  <a:cs typeface="Cambria Math" panose="02040503050406030204" charset="0"/>
                                </a:rPr>
                                <m:t>𝒊</m:t>
                              </m:r>
                            </m:e>
                          </m:nary>
                          <m:r>
                            <a:rPr lang="en-US" i="1">
                              <a:solidFill>
                                <a:schemeClr val="tx1"/>
                              </a:solidFill>
                              <a:latin typeface="Cambria Math" panose="02040503050406030204" charset="0"/>
                              <a:ea typeface="Cambria Math" panose="02040503050406030204" charset="0"/>
                            </a:rPr>
                            <m:t>𝒙</m:t>
                          </m:r>
                          <m:r>
                            <a:rPr lang="en-US" i="1" baseline="-25000">
                              <a:solidFill>
                                <a:schemeClr val="tx1"/>
                              </a:solidFill>
                              <a:latin typeface="Cambria Math" panose="02040503050406030204" charset="0"/>
                              <a:ea typeface="Cambria Math" panose="02040503050406030204" charset="0"/>
                            </a:rPr>
                            <m:t>𝒊</m:t>
                          </m:r>
                          <m:r>
                            <a:rPr lang="en-US" i="1">
                              <a:solidFill>
                                <a:schemeClr val="tx1"/>
                              </a:solidFill>
                              <a:latin typeface="Cambria Math" panose="02040503050406030204" charset="0"/>
                              <a:ea typeface="Cambria Math" panose="02040503050406030204" charset="0"/>
                            </a:rPr>
                            <m:t>+</m:t>
                          </m:r>
                          <m:r>
                            <a:rPr lang="en-US" i="1">
                              <a:solidFill>
                                <a:schemeClr val="tx1"/>
                              </a:solidFill>
                              <a:latin typeface="Cambria Math" panose="02040503050406030204" charset="0"/>
                              <a:ea typeface="Cambria Math" panose="02040503050406030204" charset="0"/>
                            </a:rPr>
                            <m:t>𝒃</m:t>
                          </m:r>
                        </m:e>
                      </m:d>
                    </m:oMath>
                  </m:oMathPara>
                </a14:m>
                <a:endParaRPr lang="en-US" altLang="zh-CN" b="0" i="1" dirty="0" smtClean="0">
                  <a:solidFill>
                    <a:schemeClr val="tx1"/>
                  </a:solidFill>
                  <a:latin typeface="Cambria Math" panose="02040503050406030204" charset="0"/>
                  <a:ea typeface="Cambria Math" panose="02040503050406030204" charset="0"/>
                </a:endParaRPr>
              </a:p>
            </p:txBody>
          </p:sp>
        </mc:Choice>
        <mc:Fallback>
          <p:sp>
            <p:nvSpPr>
              <p:cNvPr id="12" name="矩形 11"/>
              <p:cNvSpPr>
                <a:spLocks noRot="1" noChangeAspect="1" noMove="1" noResize="1" noEditPoints="1" noAdjustHandles="1" noChangeArrowheads="1" noChangeShapeType="1" noTextEdit="1"/>
              </p:cNvSpPr>
              <p:nvPr/>
            </p:nvSpPr>
            <p:spPr>
              <a:xfrm>
                <a:off x="2185035" y="5730875"/>
                <a:ext cx="3107055" cy="636270"/>
              </a:xfrm>
              <a:prstGeom prst="rect">
                <a:avLst/>
              </a:prstGeom>
              <a:blipFill rotWithShape="1">
                <a:blip r:embed="rId6"/>
                <a:stretch>
                  <a:fillRect b="-28443"/>
                </a:stretch>
              </a:blipFill>
            </p:spPr>
            <p:txBody>
              <a:bodyPr/>
              <a:lstStyle/>
              <a:p>
                <a:r>
                  <a:rPr lang="zh-CN" altLang="en-US">
                    <a:noFill/>
                  </a:rPr>
                  <a:t> </a:t>
                </a:r>
              </a:p>
            </p:txBody>
          </p:sp>
        </mc:Fallback>
      </mc:AlternateContent>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8407400"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ea typeface="宋体" panose="02010600030101010101" pitchFamily="2"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补充材料</a:t>
            </a:r>
            <a:r>
              <a:rPr lang="zh-CN" altLang="en-US" sz="2800" dirty="0">
                <a:solidFill>
                  <a:schemeClr val="accent1">
                    <a:lumMod val="75000"/>
                  </a:schemeClr>
                </a:solidFill>
                <a:ea typeface="宋体" panose="02010600030101010101" pitchFamily="2" charset="-122"/>
                <a:sym typeface="+mn-ea"/>
              </a:rPr>
              <a:t>：</a:t>
            </a: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人工智能</a:t>
            </a:r>
            <a:endParaRPr lang="zh-CN" altLang="en-US" sz="2800" dirty="0">
              <a:solidFill>
                <a:schemeClr val="accent1">
                  <a:lumMod val="75000"/>
                </a:schemeClr>
              </a:solidFill>
              <a:latin typeface="黑体" panose="02010609060101010101" pitchFamily="49" charset="-122"/>
              <a:ea typeface="黑体" panose="02010609060101010101" pitchFamily="49" charset="-122"/>
              <a:sym typeface="+mn-ea"/>
            </a:endParaRPr>
          </a:p>
        </p:txBody>
      </p:sp>
      <p:sp>
        <p:nvSpPr>
          <p:cNvPr id="2" name="Rectangle 3"/>
          <p:cNvSpPr>
            <a:spLocks noGrp="1" noRot="1"/>
          </p:cNvSpPr>
          <p:nvPr>
            <p:custDataLst>
              <p:tags r:id="rId2"/>
            </p:custDataLst>
          </p:nvPr>
        </p:nvSpPr>
        <p:spPr>
          <a:xfrm>
            <a:off x="72390" y="1353185"/>
            <a:ext cx="9022080" cy="52419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0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 </a:t>
            </a:r>
            <a:r>
              <a:rPr lang="zh-CN" altLang="en-US" sz="2400" dirty="0" smtClean="0">
                <a:solidFill>
                  <a:srgbClr val="134AD5"/>
                </a:solidFill>
                <a:ea typeface="黑体" panose="02010609060101010101" pitchFamily="49" charset="-122"/>
                <a:cs typeface="+mn-lt"/>
                <a:sym typeface="+mn-ea"/>
              </a:rPr>
              <a:t>人工智能</a:t>
            </a:r>
            <a:r>
              <a:rPr lang="zh-CN" altLang="en-US" dirty="0" smtClean="0">
                <a:solidFill>
                  <a:srgbClr val="134AD5"/>
                </a:solidFill>
                <a:ea typeface="黑体" panose="02010609060101010101" pitchFamily="49" charset="-122"/>
                <a:cs typeface="+mn-lt"/>
                <a:sym typeface="+mn-ea"/>
              </a:rPr>
              <a:t>（AI）</a:t>
            </a:r>
            <a:r>
              <a:rPr lang="zh-CN" altLang="en-US" sz="2400" dirty="0" smtClean="0">
                <a:solidFill>
                  <a:srgbClr val="134AD5"/>
                </a:solidFill>
                <a:ea typeface="黑体" panose="02010609060101010101" pitchFamily="49" charset="-122"/>
                <a:cs typeface="+mn-lt"/>
                <a:sym typeface="+mn-ea"/>
              </a:rPr>
              <a:t>就是让机器具有人类的智能。</a:t>
            </a:r>
            <a:endParaRPr lang="zh-CN" altLang="en-US" sz="2400" dirty="0" smtClean="0">
              <a:solidFill>
                <a:srgbClr val="134AD5"/>
              </a:solidFill>
              <a:ea typeface="黑体" panose="02010609060101010101" pitchFamily="49" charset="-122"/>
              <a:cs typeface="+mn-lt"/>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latin typeface="+mj-lt"/>
                <a:ea typeface="黑体" panose="02010609060101010101" pitchFamily="49" charset="-122"/>
                <a:cs typeface="+mj-lt"/>
                <a:sym typeface="+mn-ea"/>
              </a:rPr>
              <a:t>    -</a:t>
            </a:r>
            <a:r>
              <a:rPr lang="zh-CN" sz="2300" dirty="0" smtClean="0">
                <a:latin typeface="+mj-lt"/>
                <a:ea typeface="黑体" panose="02010609060101010101" pitchFamily="49" charset="-122"/>
                <a:cs typeface="+mj-lt"/>
                <a:sym typeface="+mn-ea"/>
              </a:rPr>
              <a:t>“计算机控制”+“智能行为”</a:t>
            </a:r>
            <a:endParaRPr 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sz="2300" dirty="0" smtClean="0">
                <a:latin typeface="+mj-lt"/>
                <a:ea typeface="黑体" panose="02010609060101010101" pitchFamily="49" charset="-122"/>
                <a:cs typeface="+mj-lt"/>
                <a:sym typeface="+mn-ea"/>
              </a:rPr>
              <a:t>    - </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智能</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可以理解为</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智力</a:t>
            </a:r>
            <a:r>
              <a:rPr lang="en-US" altLang="zh-CN" sz="2300" dirty="0" smtClean="0">
                <a:latin typeface="+mj-lt"/>
                <a:ea typeface="黑体" panose="02010609060101010101" pitchFamily="49" charset="-122"/>
                <a:cs typeface="+mj-lt"/>
                <a:sym typeface="+mn-ea"/>
              </a:rPr>
              <a:t>” </a:t>
            </a:r>
            <a:r>
              <a:rPr lang="zh-CN" altLang="en-US" sz="2300" dirty="0" smtClean="0">
                <a:latin typeface="+mj-lt"/>
                <a:ea typeface="黑体" panose="02010609060101010101" pitchFamily="49" charset="-122"/>
                <a:cs typeface="+mj-lt"/>
                <a:sym typeface="+mn-ea"/>
              </a:rPr>
              <a:t>和</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能力</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。前者是智能的基础，后者是指获取和运用知识求解的能力。</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我们并不理解大脑的运作原理，以及如何产生意识、情感、记忆等功能。因此，通过</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复制</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人脑来实现人工智能在目前阶段是不切实际的。</a:t>
            </a:r>
            <a:endParaRPr lang="zh-CN" altLang="en-US" sz="2300" dirty="0" smtClean="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0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因而，</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智能</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的实现有各种不同的途径</a:t>
            </a:r>
            <a:r>
              <a:rPr lang="en-US" altLang="zh-CN" sz="2300" dirty="0" smtClean="0">
                <a:latin typeface="+mj-lt"/>
                <a:ea typeface="黑体" panose="02010609060101010101" pitchFamily="49" charset="-122"/>
                <a:cs typeface="+mj-lt"/>
                <a:sym typeface="+mn-ea"/>
              </a:rPr>
              <a:t>......</a:t>
            </a:r>
            <a:endParaRPr lang="zh-CN" altLang="en-US" sz="2300" dirty="0" smtClean="0">
              <a:ea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326390"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算法类型及选择方法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68910" y="1353185"/>
            <a:ext cx="8846820" cy="468820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算法选择</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在数据科学项目中，</a:t>
            </a:r>
            <a:r>
              <a:rPr lang="en-US" altLang="zh-CN" sz="2300" u="sng" dirty="0" smtClean="0">
                <a:solidFill>
                  <a:schemeClr val="tx1"/>
                </a:solidFill>
                <a:ea typeface="黑体" panose="02010609060101010101" pitchFamily="49" charset="-122"/>
                <a:cs typeface="+mn-lt"/>
                <a:sym typeface="+mn-ea"/>
              </a:rPr>
              <a:t>算法的选择</a:t>
            </a:r>
            <a:r>
              <a:rPr lang="en-US" altLang="zh-CN" sz="2300" dirty="0" smtClean="0">
                <a:solidFill>
                  <a:schemeClr val="tx1"/>
                </a:solidFill>
                <a:ea typeface="黑体" panose="02010609060101010101" pitchFamily="49" charset="-122"/>
                <a:cs typeface="+mn-lt"/>
                <a:sym typeface="+mn-ea"/>
              </a:rPr>
              <a:t>主要取决于业务目的、样本和特征的个数等。</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当然，</a:t>
            </a:r>
            <a:r>
              <a:rPr lang="en-US" altLang="zh-CN" sz="2300" u="sng" dirty="0" smtClean="0">
                <a:solidFill>
                  <a:schemeClr val="tx1"/>
                </a:solidFill>
                <a:ea typeface="黑体" panose="02010609060101010101" pitchFamily="49" charset="-122"/>
                <a:cs typeface="+mn-lt"/>
                <a:sym typeface="+mn-ea"/>
              </a:rPr>
              <a:t>在实际项目中</a:t>
            </a:r>
            <a:r>
              <a:rPr lang="en-US" altLang="zh-CN" sz="2300" dirty="0" smtClean="0">
                <a:solidFill>
                  <a:schemeClr val="tx1"/>
                </a:solidFill>
                <a:ea typeface="黑体" panose="02010609060101010101" pitchFamily="49" charset="-122"/>
                <a:cs typeface="+mn-lt"/>
                <a:sym typeface="+mn-ea"/>
              </a:rPr>
              <a:t>还需要考虑算法的可解释性、是否支持内存计算、训练时间复杂度，以及预测时间复杂度等影响模型应用的具体因素。</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p:cNvPicPr>
            <a:picLocks noChangeAspect="1"/>
          </p:cNvPicPr>
          <p:nvPr>
            <p:custDataLst>
              <p:tags r:id="rId1"/>
            </p:custDataLst>
          </p:nvPr>
        </p:nvPicPr>
        <p:blipFill>
          <a:blip r:embed="rId2"/>
          <a:stretch>
            <a:fillRect/>
          </a:stretch>
        </p:blipFill>
        <p:spPr>
          <a:xfrm>
            <a:off x="3725545" y="767080"/>
            <a:ext cx="5321935" cy="4192270"/>
          </a:xfrm>
          <a:prstGeom prst="rect">
            <a:avLst/>
          </a:prstGeom>
        </p:spPr>
      </p:pic>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82880"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模型的评估方法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4"/>
            </p:custDataLst>
          </p:nvPr>
        </p:nvSpPr>
        <p:spPr>
          <a:xfrm>
            <a:off x="97155" y="1424940"/>
            <a:ext cx="3820160" cy="27171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1. </a:t>
            </a:r>
            <a:r>
              <a:rPr lang="zh-CN" altLang="en-US" dirty="0" smtClean="0">
                <a:solidFill>
                  <a:srgbClr val="134AD5"/>
                </a:solidFill>
                <a:ea typeface="黑体" panose="02010609060101010101" pitchFamily="49" charset="-122"/>
                <a:cs typeface="+mn-lt"/>
                <a:sym typeface="+mn-ea"/>
              </a:rPr>
              <a:t>学习曲线</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en-US" altLang="zh-CN" sz="2300" u="sng" dirty="0" smtClean="0">
                <a:solidFill>
                  <a:schemeClr val="tx1"/>
                </a:solidFill>
                <a:ea typeface="黑体" panose="02010609060101010101" pitchFamily="49" charset="-122"/>
                <a:cs typeface="+mn-lt"/>
                <a:sym typeface="+mn-ea"/>
              </a:rPr>
              <a:t>学习曲线</a:t>
            </a:r>
            <a:r>
              <a:rPr lang="en-US" altLang="zh-CN" sz="2300" dirty="0" smtClean="0">
                <a:solidFill>
                  <a:schemeClr val="tx1"/>
                </a:solidFill>
                <a:ea typeface="黑体" panose="02010609060101010101" pitchFamily="49" charset="-122"/>
                <a:cs typeface="+mn-lt"/>
                <a:sym typeface="+mn-ea"/>
              </a:rPr>
              <a:t>（Learning  Curve）是用来可视化显示模型的“表现力”的一种工具。</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学习曲线的横坐标和纵坐标分别为“训练样本数”和“得分”（如准确率或误差）</a:t>
            </a:r>
            <a:r>
              <a:rPr lang="zh-CN" altLang="en-US" sz="2300" dirty="0" smtClean="0">
                <a:solidFill>
                  <a:schemeClr val="tx1"/>
                </a:solidFill>
                <a:ea typeface="黑体" panose="02010609060101010101" pitchFamily="49" charset="-122"/>
                <a:cs typeface="+mn-lt"/>
                <a:sym typeface="+mn-ea"/>
              </a:rPr>
              <a:t>。</a:t>
            </a:r>
            <a:endParaRPr lang="en-US" altLang="zh-CN" sz="2300" dirty="0" smtClean="0">
              <a:solidFill>
                <a:schemeClr val="tx1"/>
              </a:solidFill>
              <a:ea typeface="黑体" panose="02010609060101010101" pitchFamily="49" charset="-122"/>
              <a:cs typeface="+mn-lt"/>
              <a:sym typeface="+mn-ea"/>
            </a:endParaRPr>
          </a:p>
        </p:txBody>
      </p:sp>
      <p:sp>
        <p:nvSpPr>
          <p:cNvPr id="7" name="TextBox 6"/>
          <p:cNvSpPr txBox="1"/>
          <p:nvPr>
            <p:custDataLst>
              <p:tags r:id="rId5"/>
            </p:custDataLst>
          </p:nvPr>
        </p:nvSpPr>
        <p:spPr>
          <a:xfrm>
            <a:off x="4864100" y="1061085"/>
            <a:ext cx="3108960"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9</a:t>
            </a:r>
            <a:r>
              <a:rPr lang="zh-CN" altLang="en-US" sz="2000" b="1" dirty="0" smtClean="0"/>
              <a:t>  学习曲线的示意图</a:t>
            </a:r>
            <a:endParaRPr lang="zh-CN" altLang="en-US" sz="2000" b="1" dirty="0" smtClean="0"/>
          </a:p>
        </p:txBody>
      </p:sp>
      <p:sp>
        <p:nvSpPr>
          <p:cNvPr id="5" name="Rectangle 3"/>
          <p:cNvSpPr>
            <a:spLocks noGrp="1" noRot="1"/>
          </p:cNvSpPr>
          <p:nvPr>
            <p:custDataLst>
              <p:tags r:id="rId6"/>
            </p:custDataLst>
          </p:nvPr>
        </p:nvSpPr>
        <p:spPr>
          <a:xfrm>
            <a:off x="86995" y="4780915"/>
            <a:ext cx="8910320" cy="19278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en-US" altLang="zh-CN" sz="2300" dirty="0" smtClean="0">
                <a:ea typeface="黑体" panose="02010609060101010101" pitchFamily="49" charset="-122"/>
                <a:cs typeface="+mn-lt"/>
                <a:sym typeface="+mn-ea"/>
              </a:rPr>
              <a:t>图 3-9 给出了某模型的学习曲线</a:t>
            </a:r>
            <a:r>
              <a:rPr lang="zh-CN" altLang="en-US" sz="2300" dirty="0" smtClean="0">
                <a:ea typeface="黑体" panose="02010609060101010101" pitchFamily="49" charset="-122"/>
                <a:cs typeface="+mn-lt"/>
                <a:sym typeface="+mn-ea"/>
              </a:rPr>
              <a:t>。</a:t>
            </a:r>
            <a:r>
              <a:rPr lang="en-US" altLang="zh-CN" sz="2300" dirty="0" smtClean="0">
                <a:solidFill>
                  <a:schemeClr val="tx1"/>
                </a:solidFill>
                <a:ea typeface="黑体" panose="02010609060101010101" pitchFamily="49" charset="-122"/>
                <a:cs typeface="+mn-lt"/>
                <a:sym typeface="+mn-ea"/>
              </a:rPr>
              <a:t>可</a:t>
            </a:r>
            <a:r>
              <a:rPr lang="zh-CN" altLang="en-US" sz="2300" dirty="0" smtClean="0">
                <a:solidFill>
                  <a:schemeClr val="tx1"/>
                </a:solidFill>
                <a:ea typeface="黑体" panose="02010609060101010101" pitchFamily="49" charset="-122"/>
                <a:cs typeface="+mn-lt"/>
                <a:sym typeface="+mn-ea"/>
              </a:rPr>
              <a:t>见</a:t>
            </a:r>
            <a:r>
              <a:rPr lang="en-US" altLang="zh-CN" sz="2300" dirty="0" smtClean="0">
                <a:solidFill>
                  <a:schemeClr val="tx1"/>
                </a:solidFill>
                <a:ea typeface="黑体" panose="02010609060101010101" pitchFamily="49" charset="-122"/>
                <a:cs typeface="+mn-lt"/>
                <a:sym typeface="+mn-ea"/>
              </a:rPr>
              <a:t>，模型在训练集上的“得分”和在交叉验证集上的“得分”均随着样本量增多收敛于所需准确率（或理想取值），且二者趋于一致，说明该模型具有较好的表现力。</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zh-CN" altLang="en-US" sz="2300" dirty="0" smtClean="0">
                <a:solidFill>
                  <a:schemeClr val="tx1"/>
                </a:solidFill>
                <a:ea typeface="黑体" panose="02010609060101010101" pitchFamily="49" charset="-122"/>
                <a:cs typeface="+mn-lt"/>
                <a:sym typeface="+mn-ea"/>
              </a:rPr>
              <a:t>从</a:t>
            </a:r>
            <a:r>
              <a:rPr lang="en-US" altLang="zh-CN" sz="2300" dirty="0" smtClean="0">
                <a:solidFill>
                  <a:schemeClr val="tx1"/>
                </a:solidFill>
                <a:ea typeface="黑体" panose="02010609060101010101" pitchFamily="49" charset="-122"/>
                <a:cs typeface="+mn-lt"/>
                <a:sym typeface="+mn-ea"/>
              </a:rPr>
              <a:t>学习曲线可了解训练出的模型</a:t>
            </a:r>
            <a:r>
              <a:rPr lang="en-US" altLang="zh-CN" sz="2300" u="sng" dirty="0" smtClean="0">
                <a:solidFill>
                  <a:schemeClr val="tx1"/>
                </a:solidFill>
                <a:ea typeface="黑体" panose="02010609060101010101" pitchFamily="49" charset="-122"/>
                <a:cs typeface="+mn-lt"/>
                <a:sym typeface="+mn-ea"/>
              </a:rPr>
              <a:t>是否存在过拟合或欠拟合现象</a:t>
            </a:r>
            <a:r>
              <a:rPr lang="en-US" altLang="zh-CN" sz="2300" dirty="0" smtClean="0">
                <a:solidFill>
                  <a:schemeClr val="tx1"/>
                </a:solidFill>
                <a:ea typeface="黑体" panose="02010609060101010101" pitchFamily="49" charset="-122"/>
                <a:cs typeface="+mn-lt"/>
                <a:sym typeface="+mn-ea"/>
              </a:rPr>
              <a:t>。</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custDataLst>
              <p:tags r:id="rId1"/>
            </p:custDataLst>
          </p:nvPr>
        </p:nvPicPr>
        <p:blipFill>
          <a:blip r:embed="rId2"/>
          <a:stretch>
            <a:fillRect/>
          </a:stretch>
        </p:blipFill>
        <p:spPr>
          <a:xfrm>
            <a:off x="3706495" y="1058545"/>
            <a:ext cx="5213350" cy="4026535"/>
          </a:xfrm>
          <a:prstGeom prst="rect">
            <a:avLst/>
          </a:prstGeom>
        </p:spPr>
      </p:pic>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82880"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模型的评估方法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4"/>
            </p:custDataLst>
          </p:nvPr>
        </p:nvSpPr>
        <p:spPr>
          <a:xfrm>
            <a:off x="168910" y="1424940"/>
            <a:ext cx="3876040" cy="34359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1</a:t>
            </a:r>
            <a:r>
              <a:rPr lang="zh-CN" altLang="en-US" dirty="0" smtClean="0">
                <a:solidFill>
                  <a:srgbClr val="134AD5"/>
                </a:solidFill>
                <a:ea typeface="黑体" panose="02010609060101010101" pitchFamily="49" charset="-122"/>
                <a:cs typeface="+mn-lt"/>
                <a:sym typeface="+mn-ea"/>
              </a:rPr>
              <a:t>）高偏差</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随着训练样本数增多，训练准确率和交叉验证准确率趋于收敛，但与理想取值的偏差很大，如图 3-10 所示。</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en-US" altLang="zh-CN" sz="2300" u="sng" dirty="0" smtClean="0">
                <a:solidFill>
                  <a:schemeClr val="tx1"/>
                </a:solidFill>
                <a:ea typeface="黑体" panose="02010609060101010101" pitchFamily="49" charset="-122"/>
                <a:cs typeface="+mn-lt"/>
                <a:sym typeface="+mn-ea"/>
              </a:rPr>
              <a:t>高偏差</a:t>
            </a:r>
            <a:r>
              <a:rPr lang="en-US" altLang="zh-CN" sz="2300" dirty="0" smtClean="0">
                <a:solidFill>
                  <a:schemeClr val="tx1"/>
                </a:solidFill>
                <a:ea typeface="黑体" panose="02010609060101010101" pitchFamily="49" charset="-122"/>
                <a:cs typeface="+mn-lt"/>
                <a:sym typeface="+mn-ea"/>
              </a:rPr>
              <a:t>意味着模型在训练集和交叉验证集上的准确率都很低，很可能存在“欠拟合”现象。</a:t>
            </a:r>
            <a:endParaRPr lang="en-US" altLang="zh-CN" sz="2300" dirty="0" smtClean="0">
              <a:solidFill>
                <a:schemeClr val="tx1"/>
              </a:solidFill>
              <a:ea typeface="黑体" panose="02010609060101010101" pitchFamily="49" charset="-122"/>
              <a:cs typeface="+mn-lt"/>
              <a:sym typeface="+mn-ea"/>
            </a:endParaRPr>
          </a:p>
        </p:txBody>
      </p:sp>
      <p:sp>
        <p:nvSpPr>
          <p:cNvPr id="7" name="TextBox 6"/>
          <p:cNvSpPr txBox="1"/>
          <p:nvPr>
            <p:custDataLst>
              <p:tags r:id="rId5"/>
            </p:custDataLst>
          </p:nvPr>
        </p:nvSpPr>
        <p:spPr>
          <a:xfrm>
            <a:off x="5079365" y="1348105"/>
            <a:ext cx="3267075"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10</a:t>
            </a:r>
            <a:r>
              <a:rPr lang="zh-CN" altLang="en-US" sz="2000" b="1" dirty="0" smtClean="0"/>
              <a:t> </a:t>
            </a:r>
            <a:r>
              <a:rPr lang="en-US" altLang="zh-CN" sz="2000" b="1" dirty="0" smtClean="0"/>
              <a:t> </a:t>
            </a:r>
            <a:r>
              <a:rPr lang="zh-CN" altLang="en-US" sz="2000" b="1" dirty="0" smtClean="0"/>
              <a:t>高偏差的学习曲线</a:t>
            </a:r>
            <a:endParaRPr lang="zh-CN" altLang="en-US" sz="2000" b="1" dirty="0" smtClean="0"/>
          </a:p>
        </p:txBody>
      </p:sp>
      <p:sp>
        <p:nvSpPr>
          <p:cNvPr id="5" name="Rectangle 3"/>
          <p:cNvSpPr>
            <a:spLocks noGrp="1" noRot="1"/>
          </p:cNvSpPr>
          <p:nvPr>
            <p:custDataLst>
              <p:tags r:id="rId6"/>
            </p:custDataLst>
          </p:nvPr>
        </p:nvSpPr>
        <p:spPr>
          <a:xfrm>
            <a:off x="86995" y="5067935"/>
            <a:ext cx="8859520" cy="13252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en-US" altLang="zh-CN" sz="2300" dirty="0" smtClean="0">
                <a:ea typeface="黑体" panose="02010609060101010101" pitchFamily="49" charset="-122"/>
                <a:cs typeface="+mn-lt"/>
                <a:sym typeface="+mn-ea"/>
              </a:rPr>
              <a:t>通常，造成</a:t>
            </a:r>
            <a:r>
              <a:rPr lang="en-US" altLang="zh-CN" sz="2300" u="sng" dirty="0" smtClean="0">
                <a:ea typeface="黑体" panose="02010609060101010101" pitchFamily="49" charset="-122"/>
                <a:cs typeface="+mn-lt"/>
                <a:sym typeface="+mn-ea"/>
              </a:rPr>
              <a:t>欠拟合的主要原因</a:t>
            </a:r>
            <a:r>
              <a:rPr lang="en-US" altLang="zh-CN" sz="2300" dirty="0" smtClean="0">
                <a:ea typeface="黑体" panose="02010609060101010101" pitchFamily="49" charset="-122"/>
                <a:cs typeface="+mn-lt"/>
                <a:sym typeface="+mn-ea"/>
              </a:rPr>
              <a:t>有两个：</a:t>
            </a:r>
            <a:endParaRPr lang="en-US" altLang="zh-CN" sz="23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ea typeface="宋体" panose="02010600030101010101" pitchFamily="2" charset="-122"/>
                <a:cs typeface="+mn-lt"/>
                <a:sym typeface="+mn-ea"/>
              </a:rPr>
              <a:t>      </a:t>
            </a:r>
            <a:r>
              <a:rPr lang="en-US" altLang="zh-CN" sz="2200" dirty="0" smtClean="0">
                <a:ea typeface="宋体" panose="02010600030101010101" pitchFamily="2" charset="-122"/>
                <a:cs typeface="+mn-lt"/>
                <a:sym typeface="Symbol" panose="05050102010706020507" charset="0"/>
              </a:rPr>
              <a:t> </a:t>
            </a:r>
            <a:r>
              <a:rPr lang="en-US" altLang="zh-CN" sz="2200" dirty="0" smtClean="0">
                <a:ea typeface="宋体" panose="02010600030101010101" pitchFamily="2" charset="-122"/>
                <a:cs typeface="+mn-lt"/>
                <a:sym typeface="+mn-ea"/>
              </a:rPr>
              <a:t>一是所训练出的模型过于简单；</a:t>
            </a:r>
            <a:endParaRPr lang="en-US" altLang="zh-CN" sz="2200" dirty="0" smtClean="0">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ea typeface="宋体" panose="02010600030101010101" pitchFamily="2" charset="-122"/>
                <a:cs typeface="+mn-lt"/>
                <a:sym typeface="+mn-ea"/>
              </a:rPr>
              <a:t>      </a:t>
            </a:r>
            <a:r>
              <a:rPr lang="en-US" altLang="zh-CN" sz="2200" dirty="0" smtClean="0">
                <a:ea typeface="宋体" panose="02010600030101010101" pitchFamily="2" charset="-122"/>
                <a:cs typeface="+mn-lt"/>
                <a:sym typeface="Symbol" panose="05050102010706020507" charset="0"/>
              </a:rPr>
              <a:t> </a:t>
            </a:r>
            <a:r>
              <a:rPr lang="en-US" altLang="zh-CN" sz="2200" dirty="0" smtClean="0">
                <a:ea typeface="宋体" panose="02010600030101010101" pitchFamily="2" charset="-122"/>
                <a:cs typeface="+mn-lt"/>
                <a:sym typeface="+mn-ea"/>
              </a:rPr>
              <a:t>二是所选择的特征并不提供充分信息，与模型的功能不相关。</a:t>
            </a:r>
            <a:endParaRPr lang="en-US" altLang="zh-CN"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custDataLst>
              <p:tags r:id="rId1"/>
            </p:custDataLst>
          </p:nvPr>
        </p:nvPicPr>
        <p:blipFill>
          <a:blip r:embed="rId2"/>
          <a:stretch>
            <a:fillRect/>
          </a:stretch>
        </p:blipFill>
        <p:spPr>
          <a:xfrm>
            <a:off x="3586480" y="1066800"/>
            <a:ext cx="5200650" cy="4198620"/>
          </a:xfrm>
          <a:prstGeom prst="rect">
            <a:avLst/>
          </a:prstGeom>
        </p:spPr>
      </p:pic>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82880" y="93916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模型的评估方法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4"/>
            </p:custDataLst>
          </p:nvPr>
        </p:nvSpPr>
        <p:spPr>
          <a:xfrm>
            <a:off x="312420" y="1640205"/>
            <a:ext cx="3409950" cy="30067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2</a:t>
            </a:r>
            <a:r>
              <a:rPr lang="zh-CN" altLang="en-US" dirty="0" smtClean="0">
                <a:solidFill>
                  <a:srgbClr val="134AD5"/>
                </a:solidFill>
                <a:ea typeface="黑体" panose="02010609060101010101" pitchFamily="49" charset="-122"/>
                <a:cs typeface="+mn-lt"/>
                <a:sym typeface="+mn-ea"/>
              </a:rPr>
              <a:t>）高方差</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随着训练样本数增多，训练准确率趋于理想取值，但交叉验证准确率低于理想取值，如图 3-11 所示。</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高方差表示对应模型很可能存在“过拟合”现象。</a:t>
            </a:r>
            <a:endParaRPr lang="en-US" altLang="zh-CN" sz="2300" dirty="0" smtClean="0">
              <a:solidFill>
                <a:schemeClr val="tx1"/>
              </a:solidFill>
              <a:ea typeface="黑体" panose="02010609060101010101" pitchFamily="49" charset="-122"/>
              <a:cs typeface="+mn-lt"/>
              <a:sym typeface="+mn-ea"/>
            </a:endParaRPr>
          </a:p>
        </p:txBody>
      </p:sp>
      <p:sp>
        <p:nvSpPr>
          <p:cNvPr id="7" name="TextBox 6"/>
          <p:cNvSpPr txBox="1"/>
          <p:nvPr>
            <p:custDataLst>
              <p:tags r:id="rId5"/>
            </p:custDataLst>
          </p:nvPr>
        </p:nvSpPr>
        <p:spPr>
          <a:xfrm>
            <a:off x="4577080" y="1061085"/>
            <a:ext cx="3326130"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11</a:t>
            </a:r>
            <a:r>
              <a:rPr lang="zh-CN" altLang="en-US" sz="2000" b="1" dirty="0" smtClean="0"/>
              <a:t> </a:t>
            </a:r>
            <a:r>
              <a:rPr lang="en-US" altLang="zh-CN" sz="2000" b="1" dirty="0" smtClean="0"/>
              <a:t> </a:t>
            </a:r>
            <a:r>
              <a:rPr lang="zh-CN" altLang="en-US" sz="2000" b="1" dirty="0" smtClean="0"/>
              <a:t>高方差的学习曲线</a:t>
            </a:r>
            <a:endParaRPr lang="zh-CN" altLang="en-US" sz="2000" b="1" dirty="0" smtClean="0"/>
          </a:p>
        </p:txBody>
      </p:sp>
      <p:sp>
        <p:nvSpPr>
          <p:cNvPr id="5" name="Rectangle 3"/>
          <p:cNvSpPr>
            <a:spLocks noGrp="1" noRot="1"/>
          </p:cNvSpPr>
          <p:nvPr>
            <p:custDataLst>
              <p:tags r:id="rId6"/>
            </p:custDataLst>
          </p:nvPr>
        </p:nvSpPr>
        <p:spPr>
          <a:xfrm>
            <a:off x="86995" y="5067935"/>
            <a:ext cx="8859520" cy="13081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en-US" altLang="zh-CN" sz="2300" dirty="0" smtClean="0">
                <a:ea typeface="黑体" panose="02010609060101010101" pitchFamily="49" charset="-122"/>
                <a:cs typeface="+mn-lt"/>
                <a:sym typeface="+mn-ea"/>
              </a:rPr>
              <a:t>通常造成过拟合的主要原因有两个</a:t>
            </a:r>
            <a:r>
              <a:rPr lang="en-US" altLang="zh-CN" sz="2300" dirty="0" smtClean="0">
                <a:ea typeface="黑体" panose="02010609060101010101" pitchFamily="49" charset="-122"/>
                <a:cs typeface="+mn-lt"/>
                <a:sym typeface="+mn-ea"/>
              </a:rPr>
              <a:t>：</a:t>
            </a:r>
            <a:endParaRPr lang="en-US" altLang="zh-CN" sz="23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ea typeface="宋体" panose="02010600030101010101" pitchFamily="2" charset="-122"/>
                <a:cs typeface="+mn-lt"/>
                <a:sym typeface="+mn-ea"/>
              </a:rPr>
              <a:t>      </a:t>
            </a:r>
            <a:r>
              <a:rPr lang="en-US" altLang="zh-CN" sz="2200" dirty="0" smtClean="0">
                <a:ea typeface="宋体" panose="02010600030101010101" pitchFamily="2" charset="-122"/>
                <a:cs typeface="+mn-lt"/>
                <a:sym typeface="Symbol" panose="05050102010706020507" charset="0"/>
              </a:rPr>
              <a:t> </a:t>
            </a:r>
            <a:r>
              <a:rPr lang="en-US" altLang="zh-CN" sz="2200" dirty="0" smtClean="0">
                <a:ea typeface="宋体" panose="02010600030101010101" pitchFamily="2" charset="-122"/>
                <a:cs typeface="+mn-lt"/>
                <a:sym typeface="+mn-ea"/>
              </a:rPr>
              <a:t>一是所训练出的模型过于复杂；</a:t>
            </a:r>
            <a:endParaRPr lang="en-US" altLang="zh-CN" sz="2200" dirty="0" smtClean="0">
              <a:ea typeface="宋体" panose="02010600030101010101" pitchFamily="2"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ea typeface="宋体" panose="02010600030101010101" pitchFamily="2" charset="-122"/>
                <a:cs typeface="+mn-lt"/>
                <a:sym typeface="+mn-ea"/>
              </a:rPr>
              <a:t>      </a:t>
            </a:r>
            <a:r>
              <a:rPr lang="en-US" altLang="zh-CN" sz="2200" dirty="0" smtClean="0">
                <a:ea typeface="宋体" panose="02010600030101010101" pitchFamily="2" charset="-122"/>
                <a:cs typeface="+mn-lt"/>
                <a:sym typeface="Symbol" panose="05050102010706020507" charset="0"/>
              </a:rPr>
              <a:t> </a:t>
            </a:r>
            <a:r>
              <a:rPr lang="en-US" altLang="zh-CN" sz="2200" dirty="0" smtClean="0">
                <a:ea typeface="宋体" panose="02010600030101010101" pitchFamily="2" charset="-122"/>
                <a:cs typeface="+mn-lt"/>
                <a:sym typeface="+mn-ea"/>
              </a:rPr>
              <a:t>二是特征属性太多，但训练样本太少。</a:t>
            </a:r>
            <a:endParaRPr lang="en-US" altLang="zh-CN" sz="2200" dirty="0" smtClean="0">
              <a:solidFill>
                <a:schemeClr val="tx1"/>
              </a:solidFill>
              <a:ea typeface="宋体" panose="02010600030101010101" pitchFamily="2" charset="-122"/>
              <a:cs typeface="+mn-lt"/>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custDataLst>
              <p:tags r:id="rId1"/>
            </p:custDataLst>
          </p:nvPr>
        </p:nvPicPr>
        <p:blipFill>
          <a:blip r:embed="rId2"/>
          <a:stretch>
            <a:fillRect/>
          </a:stretch>
        </p:blipFill>
        <p:spPr>
          <a:xfrm>
            <a:off x="3390900" y="1014095"/>
            <a:ext cx="5548630" cy="4156710"/>
          </a:xfrm>
          <a:prstGeom prst="rect">
            <a:avLst/>
          </a:prstGeom>
        </p:spPr>
      </p:pic>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82880"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模型的评估方法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4"/>
            </p:custDataLst>
          </p:nvPr>
        </p:nvSpPr>
        <p:spPr>
          <a:xfrm>
            <a:off x="240665" y="1353185"/>
            <a:ext cx="3122930" cy="34359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2. </a:t>
            </a:r>
            <a:r>
              <a:rPr lang="zh-CN" altLang="en-US" dirty="0" smtClean="0">
                <a:solidFill>
                  <a:srgbClr val="134AD5"/>
                </a:solidFill>
                <a:ea typeface="黑体" panose="02010609060101010101" pitchFamily="49" charset="-122"/>
                <a:cs typeface="+mn-lt"/>
                <a:sym typeface="+mn-ea"/>
              </a:rPr>
              <a:t>混淆矩阵</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en-US" altLang="zh-CN" sz="2300" u="sng" dirty="0" smtClean="0">
                <a:solidFill>
                  <a:schemeClr val="tx1"/>
                </a:solidFill>
                <a:ea typeface="黑体" panose="02010609060101010101" pitchFamily="49" charset="-122"/>
                <a:cs typeface="+mn-lt"/>
                <a:sym typeface="+mn-ea"/>
              </a:rPr>
              <a:t>混淆矩阵</a:t>
            </a:r>
            <a:r>
              <a:rPr lang="en-US" altLang="zh-CN" sz="2300" dirty="0" smtClean="0">
                <a:solidFill>
                  <a:schemeClr val="tx1"/>
                </a:solidFill>
                <a:ea typeface="黑体" panose="02010609060101010101" pitchFamily="49" charset="-122"/>
                <a:cs typeface="+mn-lt"/>
                <a:sym typeface="+mn-ea"/>
              </a:rPr>
              <a:t>（Confusion Matrix）是常用于评估有监督学习算法性能的一种工具，是计算精度和召回率等指标以及制作 ROC 曲线的基础，如图 3-12 所示。</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altLang="zh-CN" sz="2300" dirty="0" smtClean="0">
              <a:solidFill>
                <a:schemeClr val="tx1"/>
              </a:solidFill>
              <a:ea typeface="黑体" panose="02010609060101010101" pitchFamily="49" charset="-122"/>
              <a:cs typeface="+mn-lt"/>
              <a:sym typeface="+mn-ea"/>
            </a:endParaRPr>
          </a:p>
        </p:txBody>
      </p:sp>
      <p:sp>
        <p:nvSpPr>
          <p:cNvPr id="7" name="TextBox 6"/>
          <p:cNvSpPr txBox="1"/>
          <p:nvPr>
            <p:custDataLst>
              <p:tags r:id="rId5"/>
            </p:custDataLst>
          </p:nvPr>
        </p:nvSpPr>
        <p:spPr>
          <a:xfrm>
            <a:off x="395605" y="4725670"/>
            <a:ext cx="3239770"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12</a:t>
            </a:r>
            <a:r>
              <a:rPr lang="zh-CN" altLang="en-US" sz="2000" b="1" dirty="0" smtClean="0"/>
              <a:t> 混淆矩阵的示意图</a:t>
            </a:r>
            <a:endParaRPr lang="zh-CN" altLang="en-US" sz="2000" b="1" dirty="0" smtClean="0"/>
          </a:p>
        </p:txBody>
      </p:sp>
      <p:sp>
        <p:nvSpPr>
          <p:cNvPr id="5" name="Rectangle 3"/>
          <p:cNvSpPr>
            <a:spLocks noGrp="1" noRot="1"/>
          </p:cNvSpPr>
          <p:nvPr>
            <p:custDataLst>
              <p:tags r:id="rId6"/>
            </p:custDataLst>
          </p:nvPr>
        </p:nvSpPr>
        <p:spPr>
          <a:xfrm>
            <a:off x="180340" y="5518150"/>
            <a:ext cx="8859520" cy="88328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000" dirty="0" smtClean="0">
                <a:ea typeface="黑体" panose="02010609060101010101" pitchFamily="49" charset="-122"/>
                <a:cs typeface="+mn-lt"/>
                <a:sym typeface="+mn-ea"/>
              </a:rPr>
              <a:t>  - 其中，用“正例（Positive）”和“负例（Negative）”来表示样本的“类别”；</a:t>
            </a:r>
            <a:endParaRPr lang="en-US" altLang="zh-CN" sz="20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ea typeface="黑体" panose="02010609060101010101" pitchFamily="49" charset="-122"/>
                <a:cs typeface="+mn-lt"/>
                <a:sym typeface="+mn-ea"/>
              </a:rPr>
              <a:t>  - 用“真（True）” 和 “ 假（False）”来表示“模型预测是否正确”</a:t>
            </a:r>
            <a:r>
              <a:rPr lang="zh-CN" altLang="en-US" sz="2000" dirty="0" smtClean="0">
                <a:ea typeface="黑体" panose="02010609060101010101" pitchFamily="49" charset="-122"/>
                <a:cs typeface="+mn-lt"/>
                <a:sym typeface="+mn-ea"/>
              </a:rPr>
              <a:t>。</a:t>
            </a:r>
            <a:endParaRPr lang="zh-CN" altLang="en-US" sz="20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模型的评估方法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82880" y="1424940"/>
            <a:ext cx="8776970" cy="444754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1</a:t>
            </a:r>
            <a:r>
              <a:rPr lang="zh-CN" altLang="en-US" dirty="0" smtClean="0">
                <a:solidFill>
                  <a:srgbClr val="134AD5"/>
                </a:solidFill>
                <a:ea typeface="黑体" panose="02010609060101010101" pitchFamily="49" charset="-122"/>
                <a:cs typeface="+mn-lt"/>
                <a:sym typeface="+mn-ea"/>
              </a:rPr>
              <a:t>）</a:t>
            </a:r>
            <a:r>
              <a:rPr lang="zh-CN" altLang="en-US" dirty="0" smtClean="0">
                <a:solidFill>
                  <a:srgbClr val="134AD5"/>
                </a:solidFill>
                <a:ea typeface="黑体" panose="02010609060101010101" pitchFamily="49" charset="-122"/>
                <a:cs typeface="+mn-lt"/>
                <a:sym typeface="+mn-ea"/>
              </a:rPr>
              <a:t>TP（True Positive)</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模型“正确地（真/True）”预测了样本的类别，为“正例”。</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2</a:t>
            </a:r>
            <a:r>
              <a:rPr lang="zh-CN" altLang="en-US" dirty="0" smtClean="0">
                <a:solidFill>
                  <a:srgbClr val="134AD5"/>
                </a:solidFill>
                <a:ea typeface="黑体" panose="02010609060101010101" pitchFamily="49" charset="-122"/>
                <a:cs typeface="+mn-lt"/>
                <a:sym typeface="+mn-ea"/>
              </a:rPr>
              <a:t>）FN（False Negative）</a:t>
            </a:r>
            <a:endParaRPr lang="en-US" alt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模型“错误地（假/False）”预测了样本的类别为“负例”，即模型犯了类似于统计学上的第一类错误（Type I Error）。 </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3</a:t>
            </a:r>
            <a:r>
              <a:rPr lang="zh-CN" altLang="en-US" sz="2400" dirty="0" smtClean="0">
                <a:solidFill>
                  <a:srgbClr val="134AD5"/>
                </a:solidFill>
                <a:ea typeface="黑体" panose="02010609060101010101" pitchFamily="49" charset="-122"/>
                <a:cs typeface="+mn-lt"/>
                <a:sym typeface="+mn-ea"/>
              </a:rPr>
              <a:t>）FP（False Positive）</a:t>
            </a:r>
            <a:endParaRPr lang="zh-CN" altLang="en-US"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模型“错误地（假/False）”预测了样本的类别为“正例”，即模型犯了类似于统计学上的第二类错误（Type II Error）。 </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4</a:t>
            </a:r>
            <a:r>
              <a:rPr lang="zh-CN" altLang="en-US" sz="2400" dirty="0" smtClean="0">
                <a:solidFill>
                  <a:srgbClr val="134AD5"/>
                </a:solidFill>
                <a:ea typeface="黑体" panose="02010609060101010101" pitchFamily="49" charset="-122"/>
                <a:cs typeface="+mn-lt"/>
                <a:sym typeface="+mn-ea"/>
              </a:rPr>
              <a:t>）TN（True Negative）</a:t>
            </a: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模型“正确地（真/True）”预测了样本的类别为“负例”。</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模型的评估方法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82880" y="1424940"/>
            <a:ext cx="8776970" cy="51066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5</a:t>
            </a:r>
            <a:r>
              <a:rPr lang="zh-CN" altLang="en-US" dirty="0" smtClean="0">
                <a:solidFill>
                  <a:srgbClr val="134AD5"/>
                </a:solidFill>
                <a:ea typeface="黑体" panose="02010609060101010101" pitchFamily="49" charset="-122"/>
                <a:cs typeface="+mn-lt"/>
                <a:sym typeface="+mn-ea"/>
              </a:rPr>
              <a:t>）</a:t>
            </a:r>
            <a:r>
              <a:rPr lang="zh-CN" altLang="en-US" dirty="0" smtClean="0">
                <a:solidFill>
                  <a:srgbClr val="134AD5"/>
                </a:solidFill>
                <a:ea typeface="黑体" panose="02010609060101010101" pitchFamily="49" charset="-122"/>
                <a:cs typeface="+mn-lt"/>
                <a:sym typeface="+mn-ea"/>
              </a:rPr>
              <a:t>模型的精度（Precision）</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en-US" altLang="zh-CN" sz="2300" dirty="0" smtClean="0">
                <a:ea typeface="黑体" panose="02010609060101010101" pitchFamily="49" charset="-122"/>
                <a:cs typeface="+mn-lt"/>
                <a:sym typeface="+mn-ea"/>
              </a:rPr>
              <a:t> 在所有判别为正例的结果中，模型正确预测的样例所占的比例，即：</a:t>
            </a:r>
            <a:endParaRPr lang="en-US" altLang="zh-CN" sz="23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altLang="zh-CN" sz="22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a:t>
            </a:r>
            <a:r>
              <a:rPr lang="en-US" altLang="zh-CN" dirty="0" smtClean="0">
                <a:solidFill>
                  <a:srgbClr val="134AD5"/>
                </a:solidFill>
                <a:ea typeface="黑体" panose="02010609060101010101" pitchFamily="49" charset="-122"/>
                <a:cs typeface="+mn-lt"/>
                <a:sym typeface="+mn-ea"/>
              </a:rPr>
              <a:t>6</a:t>
            </a:r>
            <a:r>
              <a:rPr lang="zh-CN" altLang="en-US" dirty="0" smtClean="0">
                <a:solidFill>
                  <a:srgbClr val="134AD5"/>
                </a:solidFill>
                <a:ea typeface="黑体" panose="02010609060101010101" pitchFamily="49" charset="-122"/>
                <a:cs typeface="+mn-lt"/>
                <a:sym typeface="+mn-ea"/>
              </a:rPr>
              <a:t>）模型的召回率（Recall）</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en-US" altLang="zh-CN" sz="2300" dirty="0" smtClean="0">
                <a:ea typeface="黑体" panose="02010609060101010101" pitchFamily="49" charset="-122"/>
                <a:cs typeface="+mn-lt"/>
                <a:sym typeface="+mn-ea"/>
              </a:rPr>
              <a:t>在所有正例中，模型正确预测的样本所占的比例，即</a:t>
            </a:r>
            <a:r>
              <a:rPr lang="en-US" altLang="zh-CN" sz="2300" dirty="0" smtClean="0">
                <a:solidFill>
                  <a:schemeClr val="tx1"/>
                </a:solidFill>
                <a:ea typeface="黑体" panose="02010609060101010101" pitchFamily="49" charset="-122"/>
                <a:cs typeface="+mn-lt"/>
                <a:sym typeface="+mn-ea"/>
              </a:rPr>
              <a:t>。 </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zh-CN" altLang="en-US"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zh-CN" altLang="en-US"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a:t>
            </a:r>
            <a:r>
              <a:rPr lang="en-US" altLang="zh-CN" sz="2400" dirty="0" smtClean="0">
                <a:solidFill>
                  <a:srgbClr val="134AD5"/>
                </a:solidFill>
                <a:ea typeface="黑体" panose="02010609060101010101" pitchFamily="49" charset="-122"/>
                <a:cs typeface="+mn-lt"/>
                <a:sym typeface="+mn-ea"/>
              </a:rPr>
              <a:t>* </a:t>
            </a:r>
            <a:r>
              <a:rPr lang="zh-CN" altLang="en-US" sz="2400" dirty="0" smtClean="0">
                <a:solidFill>
                  <a:srgbClr val="134AD5"/>
                </a:solidFill>
                <a:ea typeface="黑体" panose="02010609060101010101" pitchFamily="49" charset="-122"/>
                <a:cs typeface="+mn-lt"/>
                <a:sym typeface="+mn-ea"/>
              </a:rPr>
              <a:t>除了模型的精度和召回率，</a:t>
            </a:r>
            <a:r>
              <a:rPr lang="zh-CN" altLang="en-US" sz="2400" u="sng" dirty="0" smtClean="0">
                <a:solidFill>
                  <a:srgbClr val="134AD5"/>
                </a:solidFill>
                <a:ea typeface="黑体" panose="02010609060101010101" pitchFamily="49" charset="-122"/>
                <a:cs typeface="+mn-lt"/>
                <a:sym typeface="+mn-ea"/>
              </a:rPr>
              <a:t>基于混淆矩阵可以定义的模型评估指标</a:t>
            </a:r>
            <a:r>
              <a:rPr lang="zh-CN" altLang="en-US" sz="2400" dirty="0" smtClean="0">
                <a:solidFill>
                  <a:srgbClr val="134AD5"/>
                </a:solidFill>
                <a:ea typeface="黑体" panose="02010609060101010101" pitchFamily="49" charset="-122"/>
                <a:cs typeface="+mn-lt"/>
                <a:sym typeface="+mn-ea"/>
              </a:rPr>
              <a:t>还有很多，包括正确率（Accuracy）、错误率（Misclassification/Error Rate）、特异性（Specificity）、流行程度（Prevalence）等。</a:t>
            </a:r>
            <a:endParaRPr lang="en-US" altLang="zh-CN" sz="2200" dirty="0" smtClean="0">
              <a:solidFill>
                <a:schemeClr val="tx1"/>
              </a:solidFill>
              <a:ea typeface="黑体" panose="02010609060101010101" pitchFamily="49" charset="-122"/>
              <a:cs typeface="+mn-lt"/>
              <a:sym typeface="+mn-ea"/>
            </a:endParaRPr>
          </a:p>
        </p:txBody>
      </p:sp>
      <p:pic>
        <p:nvPicPr>
          <p:cNvPr id="3" name="图片 2"/>
          <p:cNvPicPr>
            <a:picLocks noChangeAspect="1"/>
          </p:cNvPicPr>
          <p:nvPr>
            <p:custDataLst>
              <p:tags r:id="rId3"/>
            </p:custDataLst>
          </p:nvPr>
        </p:nvPicPr>
        <p:blipFill>
          <a:blip r:embed="rId4"/>
          <a:stretch>
            <a:fillRect/>
          </a:stretch>
        </p:blipFill>
        <p:spPr>
          <a:xfrm>
            <a:off x="1123315" y="2296795"/>
            <a:ext cx="2343150" cy="697230"/>
          </a:xfrm>
          <a:prstGeom prst="rect">
            <a:avLst/>
          </a:prstGeom>
        </p:spPr>
      </p:pic>
      <p:pic>
        <p:nvPicPr>
          <p:cNvPr id="4" name="图片 3"/>
          <p:cNvPicPr>
            <a:picLocks noChangeAspect="1"/>
          </p:cNvPicPr>
          <p:nvPr>
            <p:custDataLst>
              <p:tags r:id="rId5"/>
            </p:custDataLst>
          </p:nvPr>
        </p:nvPicPr>
        <p:blipFill>
          <a:blip r:embed="rId6"/>
          <a:stretch>
            <a:fillRect/>
          </a:stretch>
        </p:blipFill>
        <p:spPr>
          <a:xfrm>
            <a:off x="1261110" y="4114165"/>
            <a:ext cx="2028825" cy="638175"/>
          </a:xfrm>
          <a:prstGeom prst="rect">
            <a:avLst/>
          </a:prstGeom>
        </p:spPr>
      </p:pic>
    </p:spTree>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9" name="图片 8"/>
          <p:cNvPicPr>
            <a:picLocks noChangeAspect="1"/>
          </p:cNvPicPr>
          <p:nvPr>
            <p:custDataLst>
              <p:tags r:id="rId1"/>
            </p:custDataLst>
          </p:nvPr>
        </p:nvPicPr>
        <p:blipFill>
          <a:blip r:embed="rId2"/>
          <a:stretch>
            <a:fillRect/>
          </a:stretch>
        </p:blipFill>
        <p:spPr>
          <a:xfrm>
            <a:off x="4496032" y="1052345"/>
            <a:ext cx="4558903" cy="4320000"/>
          </a:xfrm>
          <a:prstGeom prst="rect">
            <a:avLst/>
          </a:prstGeom>
        </p:spPr>
      </p:pic>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3"/>
            </p:custDataLst>
          </p:nvPr>
        </p:nvSpPr>
        <p:spPr>
          <a:xfrm>
            <a:off x="182880"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模型的评估方法</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4"/>
            </p:custDataLst>
          </p:nvPr>
        </p:nvSpPr>
        <p:spPr>
          <a:xfrm>
            <a:off x="189230" y="1424940"/>
            <a:ext cx="4387215" cy="37369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3. </a:t>
            </a:r>
            <a:r>
              <a:rPr lang="zh-CN" altLang="en-US" dirty="0" smtClean="0">
                <a:solidFill>
                  <a:srgbClr val="134AD5"/>
                </a:solidFill>
                <a:ea typeface="黑体" panose="02010609060101010101" pitchFamily="49" charset="-122"/>
                <a:cs typeface="+mn-lt"/>
                <a:sym typeface="+mn-ea"/>
              </a:rPr>
              <a:t>ROC 曲线与 AUC 面积</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接受者操作特征（Receiver Operating Characteristic，ROC）曲线是以“假正率（FP_ rate）”和“真正率（TP_rate）”分别作为横坐标和纵坐标的曲线。</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通常，人们将ROC 曲线与“假正率”轴围成的面积称为“曲线之下的区域（Area Under Curve，AUC）面积”。</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endParaRPr lang="en-US" altLang="zh-CN" sz="2300" dirty="0" smtClean="0">
              <a:solidFill>
                <a:schemeClr val="tx1"/>
              </a:solidFill>
              <a:ea typeface="黑体" panose="02010609060101010101" pitchFamily="49" charset="-122"/>
              <a:cs typeface="+mn-lt"/>
              <a:sym typeface="+mn-ea"/>
            </a:endParaRPr>
          </a:p>
        </p:txBody>
      </p:sp>
      <p:sp>
        <p:nvSpPr>
          <p:cNvPr id="7" name="TextBox 6"/>
          <p:cNvSpPr txBox="1"/>
          <p:nvPr>
            <p:custDataLst>
              <p:tags r:id="rId5"/>
            </p:custDataLst>
          </p:nvPr>
        </p:nvSpPr>
        <p:spPr>
          <a:xfrm>
            <a:off x="4973320" y="779145"/>
            <a:ext cx="3742055"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13</a:t>
            </a:r>
            <a:r>
              <a:rPr lang="zh-CN" altLang="en-US" sz="2000" b="1" dirty="0" smtClean="0"/>
              <a:t> ROC 曲线与 AUC 面积</a:t>
            </a:r>
            <a:endParaRPr lang="zh-CN" altLang="en-US" sz="2000" b="1" dirty="0" smtClean="0"/>
          </a:p>
        </p:txBody>
      </p:sp>
      <p:sp>
        <p:nvSpPr>
          <p:cNvPr id="5" name="Rectangle 3"/>
          <p:cNvSpPr>
            <a:spLocks noGrp="1" noRot="1"/>
          </p:cNvSpPr>
          <p:nvPr>
            <p:custDataLst>
              <p:tags r:id="rId6"/>
            </p:custDataLst>
          </p:nvPr>
        </p:nvSpPr>
        <p:spPr>
          <a:xfrm>
            <a:off x="180340" y="5374640"/>
            <a:ext cx="8859520" cy="107886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sz="2000" dirty="0" smtClean="0">
                <a:ea typeface="黑体" panose="02010609060101010101" pitchFamily="49" charset="-122"/>
                <a:cs typeface="+mn-lt"/>
                <a:sym typeface="+mn-ea"/>
              </a:rPr>
              <a:t>  - </a:t>
            </a:r>
            <a:r>
              <a:rPr lang="en-US" altLang="zh-CN" sz="2000" u="sng" dirty="0" smtClean="0">
                <a:ea typeface="黑体" panose="02010609060101010101" pitchFamily="49" charset="-122"/>
                <a:cs typeface="+mn-lt"/>
                <a:sym typeface="+mn-ea"/>
              </a:rPr>
              <a:t>AUC 面积</a:t>
            </a:r>
            <a:r>
              <a:rPr lang="en-US" altLang="zh-CN" sz="2000" dirty="0" smtClean="0">
                <a:ea typeface="黑体" panose="02010609060101010101" pitchFamily="49" charset="-122"/>
                <a:cs typeface="+mn-lt"/>
                <a:sym typeface="+mn-ea"/>
              </a:rPr>
              <a:t>越大，说明模型的性能越好，如图 3-13所示。</a:t>
            </a:r>
            <a:endParaRPr lang="en-US" altLang="zh-CN" sz="20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000" dirty="0" smtClean="0">
                <a:ea typeface="黑体" panose="02010609060101010101" pitchFamily="49" charset="-122"/>
                <a:cs typeface="+mn-lt"/>
                <a:sym typeface="+mn-ea"/>
              </a:rPr>
              <a:t>  - 在图 3-13 中，L2 曲线对应的性能优于 L1 曲线对应的性能，即曲线越靠近 A 点（左上方）性能越好，曲线越靠近 B 点（右下方）性能越差。</a:t>
            </a:r>
            <a:endParaRPr lang="zh-CN" altLang="en-US" sz="20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heckerboard(across)">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机器学习面临的挑战</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89230" y="1424940"/>
            <a:ext cx="8782685" cy="287337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1. </a:t>
            </a:r>
            <a:r>
              <a:rPr dirty="0" smtClean="0">
                <a:solidFill>
                  <a:srgbClr val="134AD5"/>
                </a:solidFill>
                <a:ea typeface="黑体" panose="02010609060101010101" pitchFamily="49" charset="-122"/>
                <a:cs typeface="+mn-lt"/>
                <a:sym typeface="+mn-ea"/>
              </a:rPr>
              <a:t>算法的可解释性</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在大数据时代，算法的可用性和可解释性之间的矛盾更加突出。</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例如，很多深度学习算法的可用性很强，但可解释性很差，即利用深度学习算法训练出的“模型”可以解决实际问题，但很难解释其背后原因或逻辑。</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当然，很多学者已经开始关注算法的可解释性问题，算法的可解释性研究已成为算法研究的热点问题之一。</a:t>
            </a:r>
            <a:endParaRPr lang="en-US" altLang="zh-CN" sz="2300" dirty="0" smtClean="0">
              <a:solidFill>
                <a:schemeClr val="tx1"/>
              </a:solidFill>
              <a:ea typeface="黑体" panose="02010609060101010101" pitchFamily="49" charset="-122"/>
              <a:cs typeface="+mn-lt"/>
              <a:sym typeface="+mn-ea"/>
            </a:endParaRPr>
          </a:p>
        </p:txBody>
      </p:sp>
      <p:sp>
        <p:nvSpPr>
          <p:cNvPr id="3" name="Rectangle 3"/>
          <p:cNvSpPr>
            <a:spLocks noGrp="1" noRot="1"/>
          </p:cNvSpPr>
          <p:nvPr>
            <p:custDataLst>
              <p:tags r:id="rId3"/>
            </p:custDataLst>
          </p:nvPr>
        </p:nvSpPr>
        <p:spPr>
          <a:xfrm>
            <a:off x="172720" y="4350385"/>
            <a:ext cx="8782685" cy="198564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2. </a:t>
            </a:r>
            <a:r>
              <a:rPr lang="en-US" dirty="0" smtClean="0">
                <a:solidFill>
                  <a:srgbClr val="134AD5"/>
                </a:solidFill>
                <a:ea typeface="黑体" panose="02010609060101010101" pitchFamily="49" charset="-122"/>
                <a:cs typeface="+mn-lt"/>
                <a:sym typeface="+mn-ea"/>
              </a:rPr>
              <a:t>过拟合</a:t>
            </a:r>
            <a:endParaRPr 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防止过拟合现象出现的主要方法有很多，比较常用的是“交叉验证法”，即将训练集随机等分为若干份，并选择其中的一份为</a:t>
            </a:r>
            <a:r>
              <a:rPr lang="zh-CN" altLang="en-US" sz="2300" dirty="0" smtClean="0">
                <a:solidFill>
                  <a:schemeClr val="tx1"/>
                </a:solidFill>
                <a:ea typeface="黑体" panose="02010609060101010101" pitchFamily="49" charset="-122"/>
                <a:cs typeface="+mn-lt"/>
                <a:sym typeface="+mn-ea"/>
              </a:rPr>
              <a:t>验证</a:t>
            </a:r>
            <a:r>
              <a:rPr lang="en-US" altLang="zh-CN" sz="2300" dirty="0" smtClean="0">
                <a:solidFill>
                  <a:schemeClr val="tx1"/>
                </a:solidFill>
                <a:ea typeface="黑体" panose="02010609060101010101" pitchFamily="49" charset="-122"/>
                <a:cs typeface="+mn-lt"/>
                <a:sym typeface="+mn-ea"/>
              </a:rPr>
              <a:t>集，而其余作为训练集进行训练，然后将目标函数在该</a:t>
            </a:r>
            <a:r>
              <a:rPr lang="zh-CN" altLang="en-US" sz="2300" dirty="0" smtClean="0">
                <a:solidFill>
                  <a:schemeClr val="tx1"/>
                </a:solidFill>
                <a:ea typeface="黑体" panose="02010609060101010101" pitchFamily="49" charset="-122"/>
                <a:cs typeface="+mn-lt"/>
                <a:sym typeface="+mn-ea"/>
              </a:rPr>
              <a:t>验证</a:t>
            </a:r>
            <a:r>
              <a:rPr lang="en-US" altLang="zh-CN" sz="2300" dirty="0" smtClean="0">
                <a:solidFill>
                  <a:schemeClr val="tx1"/>
                </a:solidFill>
                <a:ea typeface="黑体" panose="02010609060101010101" pitchFamily="49" charset="-122"/>
                <a:cs typeface="+mn-lt"/>
                <a:sym typeface="+mn-ea"/>
              </a:rPr>
              <a:t>集上的测试结果用于评估其参数设置的性能。</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93916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机器学习面临的挑战</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89230" y="1568450"/>
            <a:ext cx="8782685" cy="33274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3. </a:t>
            </a:r>
            <a:r>
              <a:rPr dirty="0" smtClean="0">
                <a:solidFill>
                  <a:srgbClr val="134AD5"/>
                </a:solidFill>
                <a:ea typeface="黑体" panose="02010609060101010101" pitchFamily="49" charset="-122"/>
                <a:cs typeface="+mn-lt"/>
                <a:sym typeface="+mn-ea"/>
              </a:rPr>
              <a:t>维度灾难（Curse of Dimensionality）</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维度灾难是指在向量化计算中，随着维数的增加，计算量呈指数倍增长的一种现象。</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例如，KNN 算法虽然在低维度空间上表现较好，但当其计算量随着数据的维度指数级增长时，导致此算法在高维度数据上的应用效果或（和）效率非常低。</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为此，我们通常运用主成分分析（PCA）方法等降维算法将高维数据转换为低维数据之后，</a:t>
            </a:r>
            <a:r>
              <a:rPr lang="zh-CN" altLang="en-US" sz="2300" dirty="0" smtClean="0">
                <a:solidFill>
                  <a:schemeClr val="tx1"/>
                </a:solidFill>
                <a:ea typeface="黑体" panose="02010609060101010101" pitchFamily="49" charset="-122"/>
                <a:cs typeface="+mn-lt"/>
                <a:sym typeface="+mn-ea"/>
              </a:rPr>
              <a:t>再</a:t>
            </a:r>
            <a:r>
              <a:rPr lang="en-US" altLang="zh-CN" sz="2300" dirty="0" smtClean="0">
                <a:solidFill>
                  <a:schemeClr val="tx1"/>
                </a:solidFill>
                <a:ea typeface="黑体" panose="02010609060101010101" pitchFamily="49" charset="-122"/>
                <a:cs typeface="+mn-lt"/>
                <a:sym typeface="+mn-ea"/>
              </a:rPr>
              <a:t>采用 KNN 等算法进行数据建模。</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5" name="Rectangle 3"/>
          <p:cNvSpPr>
            <a:spLocks noGrp="1" noRot="1"/>
          </p:cNvSpPr>
          <p:nvPr>
            <p:ph type="subTitle" idx="1"/>
            <p:custDataLst>
              <p:tags r:id="rId1"/>
            </p:custDataLst>
          </p:nvPr>
        </p:nvSpPr>
        <p:spPr>
          <a:xfrm>
            <a:off x="88900" y="795655"/>
            <a:ext cx="8977630" cy="435927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补充材料：人工智能</a:t>
            </a:r>
            <a:endPar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rPr>
              <a:t>人工智能是计算机科学的一个分支，主要研究、开发用于模拟、</a:t>
            </a:r>
            <a:r>
              <a:rPr lang="en-US" altLang="zh-CN" dirty="0" smtClean="0">
                <a:solidFill>
                  <a:schemeClr val="accent2">
                    <a:lumMod val="75000"/>
                  </a:schemeClr>
                </a:solidFill>
                <a:latin typeface="+mj-lt"/>
                <a:ea typeface="黑体" panose="02010609060101010101" pitchFamily="49" charset="-122"/>
                <a:cs typeface="+mj-lt"/>
              </a:rPr>
              <a:t> </a:t>
            </a:r>
            <a:r>
              <a:rPr lang="zh-CN" altLang="en-US" dirty="0" smtClean="0">
                <a:solidFill>
                  <a:schemeClr val="accent2">
                    <a:lumMod val="75000"/>
                  </a:schemeClr>
                </a:solidFill>
                <a:latin typeface="+mj-lt"/>
                <a:ea typeface="黑体" panose="02010609060101010101" pitchFamily="49" charset="-122"/>
                <a:cs typeface="+mj-lt"/>
              </a:rPr>
              <a:t>延伸和扩展人类智能的理论、方法、技术及应用系统等</a:t>
            </a:r>
            <a:r>
              <a:rPr lang="zh-CN" dirty="0" smtClean="0">
                <a:solidFill>
                  <a:schemeClr val="accent2">
                    <a:lumMod val="75000"/>
                  </a:schemeClr>
                </a:solidFill>
                <a:latin typeface="+mj-lt"/>
                <a:ea typeface="黑体" panose="02010609060101010101" pitchFamily="49" charset="-122"/>
                <a:cs typeface="+mj-lt"/>
              </a:rPr>
              <a:t>。</a:t>
            </a:r>
            <a:endParaRPr lang="zh-CN" dirty="0" smtClean="0">
              <a:solidFill>
                <a:schemeClr val="accent2">
                  <a:lumMod val="75000"/>
                </a:schemeClr>
              </a:solidFill>
              <a:latin typeface="+mj-lt"/>
              <a:ea typeface="黑体" panose="02010609060101010101" pitchFamily="49" charset="-122"/>
              <a:cs typeface="+mj-lt"/>
            </a:endParaRPr>
          </a:p>
          <a:p>
            <a:pPr marL="0" indent="0" algn="l" eaLnBrk="1" latinLnBrk="0" hangingPunct="1">
              <a:lnSpc>
                <a:spcPct val="100000"/>
              </a:lnSpc>
              <a:spcBef>
                <a:spcPts val="1200"/>
              </a:spcBef>
              <a:buSzTx/>
              <a:buFont typeface="Wingdings" panose="05000000000000000000" pitchFamily="2" charset="2"/>
              <a:buNone/>
            </a:pPr>
            <a:r>
              <a:rPr lang="en-US" dirty="0" smtClean="0">
                <a:solidFill>
                  <a:schemeClr val="accent2">
                    <a:lumMod val="75000"/>
                  </a:schemeClr>
                </a:solidFill>
                <a:latin typeface="+mj-lt"/>
                <a:ea typeface="黑体" panose="02010609060101010101" pitchFamily="49" charset="-122"/>
                <a:cs typeface="+mj-lt"/>
                <a:sym typeface="+mn-ea"/>
              </a:rPr>
              <a:t>    </a:t>
            </a:r>
            <a:r>
              <a:rPr lang="en-US" altLang="zh-CN" dirty="0">
                <a:solidFill>
                  <a:schemeClr val="accent2">
                    <a:lumMod val="75000"/>
                  </a:schemeClr>
                </a:solidFill>
                <a:latin typeface="+mj-lt"/>
                <a:ea typeface="黑体" panose="02010609060101010101" pitchFamily="49" charset="-122"/>
                <a:cs typeface="+mj-lt"/>
                <a:sym typeface="+mn-ea"/>
              </a:rPr>
              <a:t>* </a:t>
            </a:r>
            <a:r>
              <a:rPr lang="zh-CN" altLang="en-US" dirty="0" smtClean="0">
                <a:solidFill>
                  <a:schemeClr val="accent2">
                    <a:lumMod val="75000"/>
                  </a:schemeClr>
                </a:solidFill>
                <a:latin typeface="+mj-lt"/>
                <a:ea typeface="黑体" panose="02010609060101010101" pitchFamily="49" charset="-122"/>
                <a:cs typeface="+mj-lt"/>
              </a:rPr>
              <a:t>人工智能这个学科的诞生有着明确的标志性事件，就是1956年的达特茅斯（Dartmouth）会议。在这次会议上，“人工智能”被提出并作为本研究领域的名称。</a:t>
            </a:r>
            <a:endParaRPr lang="zh-CN" altLang="en-US" dirty="0" smtClean="0">
              <a:solidFill>
                <a:schemeClr val="accent2">
                  <a:lumMod val="75000"/>
                </a:schemeClr>
              </a:solidFill>
              <a:latin typeface="+mj-lt"/>
              <a:ea typeface="黑体" panose="02010609060101010101" pitchFamily="49" charset="-122"/>
              <a:cs typeface="+mj-lt"/>
              <a:sym typeface="+mn-ea"/>
            </a:endParaRPr>
          </a:p>
        </p:txBody>
      </p:sp>
      <p:sp>
        <p:nvSpPr>
          <p:cNvPr id="6" name="矩形 5"/>
          <p:cNvSpPr/>
          <p:nvPr/>
        </p:nvSpPr>
        <p:spPr>
          <a:xfrm>
            <a:off x="859790" y="3544570"/>
            <a:ext cx="7543800" cy="829945"/>
          </a:xfrm>
          <a:prstGeom prst="rect">
            <a:avLst/>
          </a:prstGeom>
        </p:spPr>
        <p:txBody>
          <a:bodyPr wrap="square">
            <a:spAutoFit/>
          </a:bodyPr>
          <a:p>
            <a:r>
              <a:rPr lang="zh-CN" altLang="en-US" dirty="0">
                <a:solidFill>
                  <a:srgbClr val="C00000"/>
                </a:solidFill>
                <a:latin typeface="华文新魏" panose="02010800040101010101" charset="-122"/>
                <a:ea typeface="华文新魏" panose="02010800040101010101" charset="-122"/>
              </a:rPr>
              <a:t>人工智能就是要让机器的行为看起来就像是人所表现出的智能行为一样。</a:t>
            </a:r>
            <a:endParaRPr lang="zh-CN" altLang="en-US" dirty="0">
              <a:solidFill>
                <a:srgbClr val="C00000"/>
              </a:solidFill>
              <a:latin typeface="华文新魏" panose="02010800040101010101" charset="-122"/>
              <a:ea typeface="华文新魏" panose="02010800040101010101" charset="-122"/>
            </a:endParaRPr>
          </a:p>
        </p:txBody>
      </p:sp>
      <p:sp>
        <p:nvSpPr>
          <p:cNvPr id="7" name="矩形 6"/>
          <p:cNvSpPr/>
          <p:nvPr/>
        </p:nvSpPr>
        <p:spPr>
          <a:xfrm>
            <a:off x="4144645" y="4268504"/>
            <a:ext cx="3429000" cy="398780"/>
          </a:xfrm>
          <a:prstGeom prst="rect">
            <a:avLst/>
          </a:prstGeom>
        </p:spPr>
        <p:txBody>
          <a:bodyPr wrap="square">
            <a:spAutoFit/>
          </a:bodyPr>
          <a:p>
            <a:r>
              <a:rPr lang="zh-CN" altLang="en-US" sz="2000" dirty="0">
                <a:solidFill>
                  <a:srgbClr val="C00000"/>
                </a:solidFill>
                <a:latin typeface="华文新魏" panose="02010800040101010101" charset="-122"/>
                <a:ea typeface="华文新魏" panose="02010800040101010101" charset="-122"/>
                <a:cs typeface="华文新魏" panose="02010800040101010101" charset="-122"/>
              </a:rPr>
              <a:t>John McCarthy（1927-2011）</a:t>
            </a:r>
            <a:endParaRPr lang="zh-CN" altLang="en-US" sz="2000" dirty="0">
              <a:solidFill>
                <a:srgbClr val="C00000"/>
              </a:solidFill>
              <a:latin typeface="华文新魏" panose="02010800040101010101" charset="-122"/>
              <a:ea typeface="华文新魏" panose="02010800040101010101" charset="-122"/>
              <a:cs typeface="华文新魏" panose="02010800040101010101" charset="-122"/>
            </a:endParaRPr>
          </a:p>
        </p:txBody>
      </p:sp>
      <p:pic>
        <p:nvPicPr>
          <p:cNvPr id="8" name="图片 7"/>
          <p:cNvPicPr/>
          <p:nvPr/>
        </p:nvPicPr>
        <p:blipFill>
          <a:blip r:embed="rId2"/>
          <a:stretch>
            <a:fillRect/>
          </a:stretch>
        </p:blipFill>
        <p:spPr>
          <a:xfrm>
            <a:off x="1692910" y="4438015"/>
            <a:ext cx="1444625" cy="1823720"/>
          </a:xfrm>
          <a:prstGeom prst="rect">
            <a:avLst/>
          </a:prstGeom>
        </p:spPr>
      </p:pic>
      <p:sp>
        <p:nvSpPr>
          <p:cNvPr id="9" name="文本框 8"/>
          <p:cNvSpPr txBox="1"/>
          <p:nvPr/>
        </p:nvSpPr>
        <p:spPr>
          <a:xfrm>
            <a:off x="3494405" y="5160010"/>
            <a:ext cx="4070350" cy="1014730"/>
          </a:xfrm>
          <a:prstGeom prst="rect">
            <a:avLst/>
          </a:prstGeom>
          <a:noFill/>
        </p:spPr>
        <p:txBody>
          <a:bodyPr wrap="square" rtlCol="0">
            <a:spAutoFit/>
          </a:bodyPr>
          <a:p>
            <a:r>
              <a:rPr lang="en-US" altLang="zh-CN" sz="2000">
                <a:solidFill>
                  <a:schemeClr val="tx1"/>
                </a:solidFill>
                <a:latin typeface="华文新魏" panose="02010800040101010101" charset="-122"/>
                <a:ea typeface="华文新魏" panose="02010800040101010101" charset="-122"/>
                <a:cs typeface="华文新魏" panose="02010800040101010101" charset="-122"/>
              </a:rPr>
              <a:t>John McCarthy</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1927</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 2011</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），人工智能学科奠基人之一，</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1971</a:t>
            </a:r>
            <a:endParaRPr lang="en-US" altLang="zh-CN" sz="2000">
              <a:solidFill>
                <a:schemeClr val="tx1"/>
              </a:solidFill>
              <a:latin typeface="华文新魏" panose="02010800040101010101" charset="-122"/>
              <a:ea typeface="华文新魏" panose="02010800040101010101" charset="-122"/>
              <a:cs typeface="华文新魏" panose="02010800040101010101" charset="-122"/>
            </a:endParaRPr>
          </a:p>
          <a:p>
            <a:r>
              <a:rPr lang="zh-CN" altLang="en-US" sz="2000">
                <a:solidFill>
                  <a:schemeClr val="tx1"/>
                </a:solidFill>
                <a:latin typeface="华文新魏" panose="02010800040101010101" charset="-122"/>
                <a:ea typeface="华文新魏" panose="02010800040101010101" charset="-122"/>
                <a:cs typeface="华文新魏" panose="02010800040101010101" charset="-122"/>
              </a:rPr>
              <a:t>年图灵奖得主。</a:t>
            </a:r>
            <a:endParaRPr lang="en-US" altLang="zh-CN" sz="2000">
              <a:solidFill>
                <a:schemeClr val="tx1"/>
              </a:solidFill>
              <a:latin typeface="华文新魏" panose="02010800040101010101" charset="-122"/>
              <a:ea typeface="华文新魏" panose="02010800040101010101" charset="-122"/>
              <a:cs typeface="华文新魏" panose="02010800040101010101" charset="-122"/>
            </a:endParaRPr>
          </a:p>
        </p:txBody>
      </p:sp>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93916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机器学习面临的挑战</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89230" y="1568450"/>
            <a:ext cx="8782685" cy="40989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4. </a:t>
            </a:r>
            <a:r>
              <a:rPr dirty="0" smtClean="0">
                <a:solidFill>
                  <a:srgbClr val="134AD5"/>
                </a:solidFill>
                <a:ea typeface="黑体" panose="02010609060101010101" pitchFamily="49" charset="-122"/>
                <a:cs typeface="+mn-lt"/>
                <a:sym typeface="+mn-ea"/>
              </a:rPr>
              <a:t>特征工程（Feature Engineering）</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我们通常需要在机器学习之前对训练集的特征进行分析。</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以 KNN 算法为例，其前提条件是训练集中的每个样本的分类标签信息均为已知，也就是说 KNN 算法需要分析训练集的样本特征—分类标签信息。</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但是，在实际数据处理任务中，我们往往需要</a:t>
            </a:r>
            <a:r>
              <a:rPr lang="en-US" altLang="zh-CN" sz="2300" u="sng" dirty="0" smtClean="0">
                <a:solidFill>
                  <a:schemeClr val="tx1"/>
                </a:solidFill>
                <a:ea typeface="黑体" panose="02010609060101010101" pitchFamily="49" charset="-122"/>
                <a:cs typeface="+mn-lt"/>
                <a:sym typeface="+mn-ea"/>
              </a:rPr>
              <a:t>自动完成</a:t>
            </a:r>
            <a:r>
              <a:rPr lang="en-US" altLang="zh-CN" sz="2300" dirty="0" smtClean="0">
                <a:solidFill>
                  <a:schemeClr val="tx1"/>
                </a:solidFill>
                <a:ea typeface="黑体" panose="02010609060101010101" pitchFamily="49" charset="-122"/>
                <a:cs typeface="+mn-lt"/>
                <a:sym typeface="+mn-ea"/>
              </a:rPr>
              <a:t>特征信息的分析和提取工作。</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特征变量的选择不仅要考虑机器学习算法的需要，而且更应有</a:t>
            </a:r>
            <a:r>
              <a:rPr lang="en-US" altLang="zh-CN" sz="2300" u="sng" dirty="0" smtClean="0">
                <a:solidFill>
                  <a:schemeClr val="tx1"/>
                </a:solidFill>
                <a:ea typeface="黑体" panose="02010609060101010101" pitchFamily="49" charset="-122"/>
                <a:cs typeface="+mn-lt"/>
                <a:sym typeface="+mn-ea"/>
              </a:rPr>
              <a:t>领域知识</a:t>
            </a:r>
            <a:r>
              <a:rPr lang="en-US" altLang="zh-CN" sz="2300" dirty="0" smtClean="0">
                <a:solidFill>
                  <a:schemeClr val="tx1"/>
                </a:solidFill>
                <a:ea typeface="黑体" panose="02010609060101010101" pitchFamily="49" charset="-122"/>
                <a:cs typeface="+mn-lt"/>
                <a:sym typeface="+mn-ea"/>
              </a:rPr>
              <a:t>的支持。因此，特征工程涉及的</a:t>
            </a:r>
            <a:r>
              <a:rPr lang="en-US" altLang="zh-CN" sz="2300" u="sng" dirty="0" smtClean="0">
                <a:solidFill>
                  <a:schemeClr val="tx1"/>
                </a:solidFill>
                <a:ea typeface="黑体" panose="02010609060101010101" pitchFamily="49" charset="-122"/>
                <a:cs typeface="+mn-lt"/>
                <a:sym typeface="+mn-ea"/>
              </a:rPr>
              <a:t>方法和技术</a:t>
            </a:r>
            <a:r>
              <a:rPr lang="en-US" altLang="zh-CN" sz="2300" dirty="0" smtClean="0">
                <a:solidFill>
                  <a:schemeClr val="tx1"/>
                </a:solidFill>
                <a:ea typeface="黑体" panose="02010609060101010101" pitchFamily="49" charset="-122"/>
                <a:cs typeface="+mn-lt"/>
                <a:sym typeface="+mn-ea"/>
              </a:rPr>
              <a:t>很多，如统计学、领域知识、可视化分析等。</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93916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机器学习面临的挑战</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89230" y="1568450"/>
            <a:ext cx="8782685" cy="444690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5. </a:t>
            </a:r>
            <a:r>
              <a:rPr dirty="0" smtClean="0">
                <a:solidFill>
                  <a:srgbClr val="134AD5"/>
                </a:solidFill>
                <a:ea typeface="黑体" panose="02010609060101010101" pitchFamily="49" charset="-122"/>
                <a:cs typeface="+mn-lt"/>
                <a:sym typeface="+mn-ea"/>
              </a:rPr>
              <a:t>算法的可扩展性（Scalability）</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机器学习算法的可扩展性不仅要考虑</a:t>
            </a:r>
            <a:r>
              <a:rPr lang="en-US" altLang="zh-CN" sz="2300" u="sng" dirty="0" smtClean="0">
                <a:solidFill>
                  <a:schemeClr val="tx1"/>
                </a:solidFill>
                <a:ea typeface="黑体" panose="02010609060101010101" pitchFamily="49" charset="-122"/>
                <a:cs typeface="+mn-lt"/>
                <a:sym typeface="+mn-ea"/>
              </a:rPr>
              <a:t>硬件</a:t>
            </a:r>
            <a:r>
              <a:rPr lang="en-US" altLang="zh-CN" sz="2300" dirty="0" smtClean="0">
                <a:solidFill>
                  <a:schemeClr val="tx1"/>
                </a:solidFill>
                <a:ea typeface="黑体" panose="02010609060101010101" pitchFamily="49" charset="-122"/>
                <a:cs typeface="+mn-lt"/>
                <a:sym typeface="+mn-ea"/>
              </a:rPr>
              <a:t>（如内存、CPU 等）和</a:t>
            </a:r>
            <a:r>
              <a:rPr lang="en-US" altLang="zh-CN" sz="2300" u="sng" dirty="0" smtClean="0">
                <a:solidFill>
                  <a:schemeClr val="tx1"/>
                </a:solidFill>
                <a:ea typeface="黑体" panose="02010609060101010101" pitchFamily="49" charset="-122"/>
                <a:cs typeface="+mn-lt"/>
                <a:sym typeface="+mn-ea"/>
              </a:rPr>
              <a:t>软件</a:t>
            </a:r>
            <a:r>
              <a:rPr lang="en-US" altLang="zh-CN" sz="2300" dirty="0" smtClean="0">
                <a:solidFill>
                  <a:schemeClr val="tx1"/>
                </a:solidFill>
                <a:ea typeface="黑体" panose="02010609060101010101" pitchFamily="49" charset="-122"/>
                <a:cs typeface="+mn-lt"/>
                <a:sym typeface="+mn-ea"/>
              </a:rPr>
              <a:t>（如跨操作系统、跨平台等）上的扩展性，而且要重视</a:t>
            </a:r>
            <a:r>
              <a:rPr lang="en-US" altLang="zh-CN" sz="2300" u="sng" dirty="0" smtClean="0">
                <a:solidFill>
                  <a:schemeClr val="tx1"/>
                </a:solidFill>
                <a:ea typeface="黑体" panose="02010609060101010101" pitchFamily="49" charset="-122"/>
                <a:cs typeface="+mn-lt"/>
                <a:sym typeface="+mn-ea"/>
              </a:rPr>
              <a:t>训练集</a:t>
            </a:r>
            <a:r>
              <a:rPr lang="en-US" altLang="zh-CN" sz="2300" dirty="0" smtClean="0">
                <a:solidFill>
                  <a:schemeClr val="tx1"/>
                </a:solidFill>
                <a:ea typeface="黑体" panose="02010609060101010101" pitchFamily="49" charset="-122"/>
                <a:cs typeface="+mn-lt"/>
                <a:sym typeface="+mn-ea"/>
              </a:rPr>
              <a:t>上的可扩展性。</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在理论上，当训练集</a:t>
            </a:r>
            <a:r>
              <a:rPr lang="zh-CN" altLang="en-US" sz="2300" dirty="0" smtClean="0">
                <a:solidFill>
                  <a:schemeClr val="tx1"/>
                </a:solidFill>
                <a:ea typeface="黑体" panose="02010609060101010101" pitchFamily="49" charset="-122"/>
                <a:cs typeface="+mn-lt"/>
                <a:sym typeface="+mn-ea"/>
              </a:rPr>
              <a:t>在规模上</a:t>
            </a:r>
            <a:r>
              <a:rPr lang="en-US" altLang="zh-CN" sz="2300" dirty="0" smtClean="0">
                <a:solidFill>
                  <a:schemeClr val="tx1"/>
                </a:solidFill>
                <a:ea typeface="黑体" panose="02010609060101010101" pitchFamily="49" charset="-122"/>
                <a:cs typeface="+mn-lt"/>
                <a:sym typeface="+mn-ea"/>
              </a:rPr>
              <a:t>越接近测试集时，所得到的目标函数在测试集上的运行效果越准确。</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但在实际中，训练集通常无法接近测试集的规模（如垃圾邮件自动处理中已有的样本垃圾邮件的规模无法接近未来将处理的垃圾邮件的规模）</a:t>
            </a:r>
            <a:r>
              <a:rPr lang="zh-CN" altLang="en-US" sz="2300" dirty="0" smtClean="0">
                <a:solidFill>
                  <a:schemeClr val="tx1"/>
                </a:solidFill>
                <a:ea typeface="黑体" panose="02010609060101010101" pitchFamily="49" charset="-122"/>
                <a:cs typeface="+mn-lt"/>
                <a:sym typeface="+mn-ea"/>
              </a:rPr>
              <a:t>，</a:t>
            </a:r>
            <a:r>
              <a:rPr lang="en-US" altLang="zh-CN" sz="2300" dirty="0" smtClean="0">
                <a:solidFill>
                  <a:schemeClr val="tx1"/>
                </a:solidFill>
                <a:ea typeface="黑体" panose="02010609060101010101" pitchFamily="49" charset="-122"/>
                <a:cs typeface="+mn-lt"/>
                <a:sym typeface="+mn-ea"/>
              </a:rPr>
              <a:t>或因样本集的规模太大而导致目标函数过于复杂。</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因此，在机器学习中需要平衡训练集的规模、目标函数的复杂度，以及机器学习算法的运行效率。</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机器学习面临的挑战</a:t>
            </a:r>
            <a:endPar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89230" y="1353185"/>
            <a:ext cx="8782685" cy="209232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6. </a:t>
            </a:r>
            <a:r>
              <a:rPr dirty="0" smtClean="0">
                <a:solidFill>
                  <a:srgbClr val="134AD5"/>
                </a:solidFill>
                <a:ea typeface="黑体" panose="02010609060101010101" pitchFamily="49" charset="-122"/>
                <a:cs typeface="+mn-lt"/>
                <a:sym typeface="+mn-ea"/>
              </a:rPr>
              <a:t>模型集成</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在大数据分析中，我们往往需要学习多个模型，并对这些模型进行集成处理。</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模型集成的方法有很多种，如直接集成（Bagging）法 、增 强（ Boosting）法 和 堆 叠（ Stacking）法。</a:t>
            </a:r>
            <a:r>
              <a:rPr lang="en-US" altLang="zh-CN" sz="2200" dirty="0" smtClean="0">
                <a:solidFill>
                  <a:schemeClr val="tx1"/>
                </a:solidFill>
                <a:ea typeface="黑体" panose="02010609060101010101" pitchFamily="49" charset="-122"/>
                <a:cs typeface="+mn-lt"/>
                <a:sym typeface="+mn-ea"/>
              </a:rPr>
              <a:t> </a:t>
            </a:r>
            <a:endParaRPr lang="en-US" altLang="zh-CN" sz="2200" dirty="0" smtClean="0">
              <a:solidFill>
                <a:schemeClr val="tx1"/>
              </a:solidFill>
              <a:ea typeface="黑体" panose="02010609060101010101" pitchFamily="49" charset="-122"/>
              <a:cs typeface="+mn-lt"/>
              <a:sym typeface="+mn-ea"/>
            </a:endParaRPr>
          </a:p>
        </p:txBody>
      </p:sp>
      <p:pic>
        <p:nvPicPr>
          <p:cNvPr id="3" name="图片 2"/>
          <p:cNvPicPr>
            <a:picLocks noChangeAspect="1"/>
          </p:cNvPicPr>
          <p:nvPr/>
        </p:nvPicPr>
        <p:blipFill>
          <a:blip r:embed="rId3"/>
          <a:stretch>
            <a:fillRect/>
          </a:stretch>
        </p:blipFill>
        <p:spPr>
          <a:xfrm>
            <a:off x="1702435" y="3535680"/>
            <a:ext cx="5899150" cy="2373630"/>
          </a:xfrm>
          <a:prstGeom prst="rect">
            <a:avLst/>
          </a:prstGeom>
        </p:spPr>
      </p:pic>
    </p:spTree>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Python 编程实践</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（略，课后阅读）</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5" name="矩形 4"/>
          <p:cNvSpPr/>
          <p:nvPr>
            <p:custDataLst>
              <p:tags r:id="rId2"/>
            </p:custDataLst>
          </p:nvPr>
        </p:nvSpPr>
        <p:spPr>
          <a:xfrm>
            <a:off x="73025" y="1346200"/>
            <a:ext cx="8926830" cy="4907915"/>
          </a:xfrm>
          <a:prstGeom prst="rect">
            <a:avLst/>
          </a:prstGeom>
        </p:spPr>
        <p:txBody>
          <a:bodyPr wrap="square">
            <a:spAutoFit/>
          </a:bodyPr>
          <a:lstStyle/>
          <a:p>
            <a:pPr>
              <a:spcBef>
                <a:spcPts val="1200"/>
              </a:spcBef>
            </a:pPr>
            <a:r>
              <a:rPr lang="en-US" altLang="zh-CN" b="1" dirty="0">
                <a:solidFill>
                  <a:srgbClr val="C00000"/>
                </a:solidFill>
              </a:rPr>
              <a:t>【</a:t>
            </a:r>
            <a:r>
              <a:rPr lang="zh-CN" altLang="en-US" b="1" dirty="0">
                <a:solidFill>
                  <a:srgbClr val="C00000"/>
                </a:solidFill>
              </a:rPr>
              <a:t>分析对象</a:t>
            </a:r>
            <a:r>
              <a:rPr lang="en-US" altLang="zh-CN" b="1" dirty="0">
                <a:solidFill>
                  <a:srgbClr val="C00000"/>
                </a:solidFill>
              </a:rPr>
              <a:t>】 </a:t>
            </a:r>
            <a:endParaRPr lang="zh-CN" altLang="en-US" b="1" dirty="0">
              <a:solidFill>
                <a:srgbClr val="C00000"/>
              </a:solidFill>
            </a:endParaRPr>
          </a:p>
          <a:p>
            <a:pPr algn="l">
              <a:spcBef>
                <a:spcPts val="1200"/>
              </a:spcBef>
            </a:pPr>
            <a:r>
              <a:rPr lang="en-US" altLang="zh-CN" sz="2200" dirty="0">
                <a:solidFill>
                  <a:schemeClr val="tx1"/>
                </a:solidFill>
              </a:rPr>
              <a:t>CSV</a:t>
            </a:r>
            <a:r>
              <a:rPr lang="zh-CN" altLang="en-US" sz="2200" dirty="0">
                <a:solidFill>
                  <a:schemeClr val="tx1"/>
                </a:solidFill>
              </a:rPr>
              <a:t>文件</a:t>
            </a:r>
            <a:r>
              <a:rPr lang="en-US" altLang="zh-CN" sz="2200" dirty="0">
                <a:solidFill>
                  <a:schemeClr val="tx1"/>
                </a:solidFill>
              </a:rPr>
              <a:t>—</a:t>
            </a:r>
            <a:r>
              <a:rPr lang="zh-CN" altLang="en-US" sz="2200" dirty="0">
                <a:solidFill>
                  <a:schemeClr val="tx1"/>
                </a:solidFill>
              </a:rPr>
              <a:t>文件名为“</a:t>
            </a:r>
            <a:r>
              <a:rPr lang="en-US" altLang="zh-CN" sz="2200" dirty="0" err="1">
                <a:solidFill>
                  <a:schemeClr val="tx1"/>
                </a:solidFill>
              </a:rPr>
              <a:t>bc_data.csv</a:t>
            </a:r>
            <a:r>
              <a:rPr lang="en-US" altLang="zh-CN" sz="2200" dirty="0">
                <a:solidFill>
                  <a:schemeClr val="tx1"/>
                </a:solidFill>
              </a:rPr>
              <a:t>”</a:t>
            </a:r>
            <a:r>
              <a:rPr lang="zh-CN" altLang="en-US" sz="2200" dirty="0">
                <a:solidFill>
                  <a:schemeClr val="tx1"/>
                </a:solidFill>
              </a:rPr>
              <a:t>，数据内容来自“威斯康星乳腺癌数据库 </a:t>
            </a:r>
            <a:r>
              <a:rPr lang="en-US" altLang="zh-CN" sz="2200" dirty="0">
                <a:solidFill>
                  <a:schemeClr val="tx1"/>
                </a:solidFill>
              </a:rPr>
              <a:t>(Wisconsin Breast Cancer Database)”</a:t>
            </a:r>
            <a:r>
              <a:rPr lang="zh-CN" altLang="en-US" sz="2200" dirty="0">
                <a:solidFill>
                  <a:schemeClr val="tx1"/>
                </a:solidFill>
              </a:rPr>
              <a:t>，该数据集主要记录了</a:t>
            </a:r>
            <a:r>
              <a:rPr lang="en-US" altLang="zh-CN" sz="2200" dirty="0">
                <a:solidFill>
                  <a:schemeClr val="tx1"/>
                </a:solidFill>
              </a:rPr>
              <a:t>569</a:t>
            </a:r>
            <a:r>
              <a:rPr lang="zh-CN" altLang="en-US" sz="2200" dirty="0">
                <a:solidFill>
                  <a:schemeClr val="tx1"/>
                </a:solidFill>
              </a:rPr>
              <a:t>个病例的</a:t>
            </a:r>
            <a:r>
              <a:rPr lang="en-US" altLang="zh-CN" sz="2200" dirty="0">
                <a:solidFill>
                  <a:schemeClr val="tx1"/>
                </a:solidFill>
              </a:rPr>
              <a:t>32</a:t>
            </a:r>
            <a:r>
              <a:rPr lang="zh-CN" altLang="en-US" sz="2200" dirty="0">
                <a:solidFill>
                  <a:schemeClr val="tx1"/>
                </a:solidFill>
              </a:rPr>
              <a:t>个属性。主要属性如下</a:t>
            </a:r>
            <a:r>
              <a:rPr lang="en-US" altLang="zh-CN" sz="2200" dirty="0">
                <a:solidFill>
                  <a:schemeClr val="tx1"/>
                </a:solidFill>
              </a:rPr>
              <a:t>:</a:t>
            </a:r>
            <a:endParaRPr lang="en-US" altLang="zh-CN" sz="2200" dirty="0">
              <a:solidFill>
                <a:schemeClr val="tx1"/>
              </a:solidFill>
            </a:endParaRPr>
          </a:p>
          <a:p>
            <a:pPr algn="l">
              <a:spcBef>
                <a:spcPts val="600"/>
              </a:spcBef>
            </a:pPr>
            <a:r>
              <a:rPr lang="en-US" altLang="zh-CN" sz="2200" dirty="0">
                <a:solidFill>
                  <a:schemeClr val="tx1"/>
                </a:solidFill>
              </a:rPr>
              <a:t>    </a:t>
            </a:r>
            <a:r>
              <a:rPr lang="en-US" altLang="zh-CN" sz="2200" dirty="0">
                <a:solidFill>
                  <a:schemeClr val="tx1"/>
                </a:solidFill>
                <a:sym typeface="Symbol" panose="05050102010706020507" charset="0"/>
              </a:rPr>
              <a:t> </a:t>
            </a:r>
            <a:r>
              <a:rPr lang="en-US" altLang="zh-CN" sz="2200" dirty="0">
                <a:solidFill>
                  <a:schemeClr val="tx1"/>
                </a:solidFill>
              </a:rPr>
              <a:t>id:</a:t>
            </a:r>
            <a:r>
              <a:rPr lang="zh-CN" altLang="en-US" sz="2200" dirty="0">
                <a:solidFill>
                  <a:schemeClr val="tx1"/>
                </a:solidFill>
              </a:rPr>
              <a:t>病例的</a:t>
            </a:r>
            <a:r>
              <a:rPr lang="en-US" altLang="zh-CN" sz="2200" dirty="0">
                <a:solidFill>
                  <a:schemeClr val="tx1"/>
                </a:solidFill>
              </a:rPr>
              <a:t>id; </a:t>
            </a:r>
            <a:endParaRPr lang="en-US" altLang="zh-CN" sz="2200" dirty="0">
              <a:solidFill>
                <a:schemeClr val="tx1"/>
              </a:solidFill>
            </a:endParaRPr>
          </a:p>
          <a:p>
            <a:pPr algn="l">
              <a:spcBef>
                <a:spcPts val="600"/>
              </a:spcBef>
            </a:pPr>
            <a:r>
              <a:rPr lang="en-US" altLang="zh-CN" sz="2200" dirty="0">
                <a:solidFill>
                  <a:schemeClr val="tx1"/>
                </a:solidFill>
              </a:rPr>
              <a:t>    </a:t>
            </a:r>
            <a:r>
              <a:rPr lang="en-US" altLang="zh-CN" sz="2200" dirty="0">
                <a:solidFill>
                  <a:schemeClr val="tx1"/>
                </a:solidFill>
                <a:sym typeface="Symbol" panose="05050102010706020507" charset="0"/>
              </a:rPr>
              <a:t> </a:t>
            </a:r>
            <a:r>
              <a:rPr lang="en-US" altLang="zh-CN" sz="2200" dirty="0">
                <a:solidFill>
                  <a:schemeClr val="tx1"/>
                </a:solidFill>
              </a:rPr>
              <a:t>diagnosis(</a:t>
            </a:r>
            <a:r>
              <a:rPr lang="zh-CN" altLang="en-US" sz="2200" dirty="0">
                <a:solidFill>
                  <a:schemeClr val="tx1"/>
                </a:solidFill>
              </a:rPr>
              <a:t>诊断结论</a:t>
            </a:r>
            <a:r>
              <a:rPr lang="en-US" altLang="zh-CN" sz="2200" dirty="0">
                <a:solidFill>
                  <a:schemeClr val="tx1"/>
                </a:solidFill>
              </a:rPr>
              <a:t>):M </a:t>
            </a:r>
            <a:r>
              <a:rPr lang="zh-CN" altLang="en-US" sz="2200" dirty="0">
                <a:solidFill>
                  <a:schemeClr val="tx1"/>
                </a:solidFill>
              </a:rPr>
              <a:t>为恶性，</a:t>
            </a:r>
            <a:r>
              <a:rPr lang="en-US" altLang="zh-CN" sz="2200" dirty="0">
                <a:solidFill>
                  <a:schemeClr val="tx1"/>
                </a:solidFill>
              </a:rPr>
              <a:t>B </a:t>
            </a:r>
            <a:r>
              <a:rPr lang="zh-CN" altLang="en-US" sz="2200" dirty="0">
                <a:solidFill>
                  <a:schemeClr val="tx1"/>
                </a:solidFill>
              </a:rPr>
              <a:t>为良性。该数据集共包含</a:t>
            </a:r>
            <a:r>
              <a:rPr lang="en-US" altLang="zh-CN" sz="2200" dirty="0">
                <a:solidFill>
                  <a:schemeClr val="tx1"/>
                </a:solidFill>
              </a:rPr>
              <a:t>357 </a:t>
            </a:r>
            <a:r>
              <a:rPr lang="zh-CN" altLang="en-US" sz="2200" dirty="0">
                <a:solidFill>
                  <a:schemeClr val="tx1"/>
                </a:solidFill>
              </a:rPr>
              <a:t>个良性病 例和</a:t>
            </a:r>
            <a:r>
              <a:rPr lang="en-US" altLang="zh-CN" sz="2200" dirty="0">
                <a:solidFill>
                  <a:schemeClr val="tx1"/>
                </a:solidFill>
              </a:rPr>
              <a:t>212 </a:t>
            </a:r>
            <a:r>
              <a:rPr lang="zh-CN" altLang="en-US" sz="2200" dirty="0">
                <a:solidFill>
                  <a:schemeClr val="tx1"/>
                </a:solidFill>
              </a:rPr>
              <a:t>个恶性病例</a:t>
            </a:r>
            <a:r>
              <a:rPr lang="en-US" altLang="zh-CN" sz="2200" dirty="0">
                <a:solidFill>
                  <a:schemeClr val="tx1"/>
                </a:solidFill>
              </a:rPr>
              <a:t>;</a:t>
            </a:r>
            <a:endParaRPr lang="en-US" altLang="zh-CN" sz="2200" dirty="0">
              <a:solidFill>
                <a:schemeClr val="tx1"/>
              </a:solidFill>
            </a:endParaRPr>
          </a:p>
          <a:p>
            <a:pPr algn="l">
              <a:spcBef>
                <a:spcPts val="600"/>
              </a:spcBef>
            </a:pPr>
            <a:r>
              <a:rPr lang="en-US" altLang="zh-CN" sz="2200" dirty="0">
                <a:solidFill>
                  <a:schemeClr val="tx1"/>
                </a:solidFill>
              </a:rPr>
              <a:t>    </a:t>
            </a:r>
            <a:r>
              <a:rPr lang="en-US" altLang="zh-CN" sz="2200" dirty="0">
                <a:solidFill>
                  <a:schemeClr val="tx1"/>
                </a:solidFill>
                <a:sym typeface="Symbol" panose="05050102010706020507" charset="0"/>
              </a:rPr>
              <a:t> </a:t>
            </a:r>
            <a:r>
              <a:rPr lang="zh-CN" altLang="en-US" sz="2200" dirty="0">
                <a:solidFill>
                  <a:schemeClr val="tx1"/>
                </a:solidFill>
              </a:rPr>
              <a:t>细胞核的</a:t>
            </a:r>
            <a:r>
              <a:rPr lang="en-US" altLang="zh-CN" sz="2200" dirty="0">
                <a:solidFill>
                  <a:schemeClr val="tx1"/>
                </a:solidFill>
              </a:rPr>
              <a:t>10 </a:t>
            </a:r>
            <a:r>
              <a:rPr lang="zh-CN" altLang="en-US" sz="2200" dirty="0">
                <a:solidFill>
                  <a:schemeClr val="tx1"/>
                </a:solidFill>
              </a:rPr>
              <a:t>个特征值，包括半径</a:t>
            </a:r>
            <a:r>
              <a:rPr lang="en-US" altLang="zh-CN" sz="2200" dirty="0">
                <a:solidFill>
                  <a:schemeClr val="tx1"/>
                </a:solidFill>
              </a:rPr>
              <a:t>(Radius)</a:t>
            </a:r>
            <a:r>
              <a:rPr lang="zh-CN" altLang="en-US" sz="2200" dirty="0">
                <a:solidFill>
                  <a:schemeClr val="tx1"/>
                </a:solidFill>
              </a:rPr>
              <a:t>、纹理</a:t>
            </a:r>
            <a:r>
              <a:rPr lang="en-US" altLang="zh-CN" sz="2200" dirty="0">
                <a:solidFill>
                  <a:schemeClr val="tx1"/>
                </a:solidFill>
              </a:rPr>
              <a:t>(Texture)</a:t>
            </a:r>
            <a:r>
              <a:rPr lang="zh-CN" altLang="en-US" sz="2200" dirty="0">
                <a:solidFill>
                  <a:schemeClr val="tx1"/>
                </a:solidFill>
              </a:rPr>
              <a:t>、周长</a:t>
            </a:r>
            <a:r>
              <a:rPr lang="en-US" altLang="zh-CN" sz="2200" dirty="0">
                <a:solidFill>
                  <a:schemeClr val="tx1"/>
                </a:solidFill>
              </a:rPr>
              <a:t>(Perimeter)</a:t>
            </a:r>
            <a:r>
              <a:rPr lang="zh-CN" altLang="en-US" sz="2200" dirty="0">
                <a:solidFill>
                  <a:schemeClr val="tx1"/>
                </a:solidFill>
              </a:rPr>
              <a:t>、面积</a:t>
            </a:r>
            <a:r>
              <a:rPr lang="en-US" altLang="zh-CN" sz="2200" dirty="0">
                <a:solidFill>
                  <a:schemeClr val="tx1"/>
                </a:solidFill>
              </a:rPr>
              <a:t>(Area)</a:t>
            </a:r>
            <a:r>
              <a:rPr lang="zh-CN" altLang="en-US" sz="2200" dirty="0">
                <a:solidFill>
                  <a:schemeClr val="tx1"/>
                </a:solidFill>
              </a:rPr>
              <a:t>、平滑度</a:t>
            </a:r>
            <a:r>
              <a:rPr lang="en-US" altLang="zh-CN" sz="2200" dirty="0">
                <a:solidFill>
                  <a:schemeClr val="tx1"/>
                </a:solidFill>
              </a:rPr>
              <a:t>(Smoothness)</a:t>
            </a:r>
            <a:r>
              <a:rPr lang="zh-CN" altLang="en-US" sz="2200" dirty="0">
                <a:solidFill>
                  <a:schemeClr val="tx1"/>
                </a:solidFill>
              </a:rPr>
              <a:t>、紧凑度</a:t>
            </a:r>
            <a:r>
              <a:rPr lang="en-US" altLang="zh-CN" sz="2200" dirty="0">
                <a:solidFill>
                  <a:schemeClr val="tx1"/>
                </a:solidFill>
              </a:rPr>
              <a:t>(Compactness)</a:t>
            </a:r>
            <a:r>
              <a:rPr lang="zh-CN" altLang="en-US" sz="2200" dirty="0">
                <a:solidFill>
                  <a:schemeClr val="tx1"/>
                </a:solidFill>
              </a:rPr>
              <a:t>、凹面</a:t>
            </a:r>
            <a:r>
              <a:rPr lang="en-US" altLang="zh-CN" sz="2200" dirty="0">
                <a:solidFill>
                  <a:schemeClr val="tx1"/>
                </a:solidFill>
              </a:rPr>
              <a:t>(Concavity)</a:t>
            </a:r>
            <a:r>
              <a:rPr lang="zh-CN" altLang="en-US" sz="2200" dirty="0">
                <a:solidFill>
                  <a:schemeClr val="tx1"/>
                </a:solidFill>
              </a:rPr>
              <a:t>、凹点</a:t>
            </a:r>
            <a:r>
              <a:rPr lang="en-US" altLang="zh-CN" sz="2200" dirty="0">
                <a:solidFill>
                  <a:schemeClr val="tx1"/>
                </a:solidFill>
              </a:rPr>
              <a:t>(Concave points)</a:t>
            </a:r>
            <a:r>
              <a:rPr lang="zh-CN" altLang="en-US" sz="2200" dirty="0">
                <a:solidFill>
                  <a:schemeClr val="tx1"/>
                </a:solidFill>
              </a:rPr>
              <a:t>、 对称性</a:t>
            </a:r>
            <a:r>
              <a:rPr lang="en-US" altLang="zh-CN" sz="2200" dirty="0">
                <a:solidFill>
                  <a:schemeClr val="tx1"/>
                </a:solidFill>
              </a:rPr>
              <a:t>(Symmetry)</a:t>
            </a:r>
            <a:r>
              <a:rPr lang="zh-CN" altLang="en-US" sz="2200" dirty="0">
                <a:solidFill>
                  <a:schemeClr val="tx1"/>
                </a:solidFill>
              </a:rPr>
              <a:t>和分形维数</a:t>
            </a:r>
            <a:r>
              <a:rPr lang="en-US" altLang="zh-CN" sz="2200" dirty="0">
                <a:solidFill>
                  <a:schemeClr val="tx1"/>
                </a:solidFill>
              </a:rPr>
              <a:t>(Fractal Dimension) </a:t>
            </a:r>
            <a:r>
              <a:rPr lang="zh-CN" altLang="en-US" sz="2200" dirty="0">
                <a:solidFill>
                  <a:schemeClr val="tx1"/>
                </a:solidFill>
              </a:rPr>
              <a:t>等。同时，为上述</a:t>
            </a:r>
            <a:r>
              <a:rPr lang="en-US" altLang="zh-CN" sz="2200" dirty="0">
                <a:solidFill>
                  <a:schemeClr val="tx1"/>
                </a:solidFill>
              </a:rPr>
              <a:t>10</a:t>
            </a:r>
            <a:r>
              <a:rPr lang="zh-CN" altLang="en-US" sz="2200" dirty="0">
                <a:solidFill>
                  <a:schemeClr val="tx1"/>
                </a:solidFill>
              </a:rPr>
              <a:t>个特征值分别供了三种统计量，分别为均值</a:t>
            </a:r>
            <a:r>
              <a:rPr lang="en-US" altLang="zh-CN" sz="2200" dirty="0">
                <a:solidFill>
                  <a:schemeClr val="tx1"/>
                </a:solidFill>
              </a:rPr>
              <a:t>(Mean)</a:t>
            </a:r>
            <a:r>
              <a:rPr lang="zh-CN" altLang="en-US" sz="2200" dirty="0">
                <a:solidFill>
                  <a:schemeClr val="tx1"/>
                </a:solidFill>
              </a:rPr>
              <a:t>、 标准差</a:t>
            </a:r>
            <a:r>
              <a:rPr lang="en-US" altLang="zh-CN" sz="2200" dirty="0">
                <a:solidFill>
                  <a:schemeClr val="tx1"/>
                </a:solidFill>
              </a:rPr>
              <a:t>(Standard Deviation)</a:t>
            </a:r>
            <a:r>
              <a:rPr lang="zh-CN" altLang="en-US" sz="2200" dirty="0">
                <a:solidFill>
                  <a:schemeClr val="tx1"/>
                </a:solidFill>
              </a:rPr>
              <a:t>和 “最大值”</a:t>
            </a:r>
            <a:r>
              <a:rPr lang="en-US" altLang="zh-CN" sz="2200" dirty="0">
                <a:solidFill>
                  <a:schemeClr val="tx1"/>
                </a:solidFill>
              </a:rPr>
              <a:t>(Worst or Largest)</a:t>
            </a:r>
            <a:r>
              <a:rPr lang="zh-CN" altLang="en-US" sz="2200" dirty="0">
                <a:solidFill>
                  <a:schemeClr val="tx1"/>
                </a:solidFill>
              </a:rPr>
              <a:t>。 </a:t>
            </a:r>
            <a:endParaRPr lang="zh-CN" altLang="en-US" sz="2200" dirty="0"/>
          </a:p>
        </p:txBody>
      </p:sp>
    </p:spTree>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继续学习本章知识</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19" name="Rectangle 3"/>
          <p:cNvSpPr>
            <a:spLocks noGrp="1" noRot="1"/>
          </p:cNvSpPr>
          <p:nvPr>
            <p:custDataLst>
              <p:tags r:id="rId2"/>
            </p:custDataLst>
          </p:nvPr>
        </p:nvSpPr>
        <p:spPr>
          <a:xfrm>
            <a:off x="189230" y="1496695"/>
            <a:ext cx="8782685" cy="260540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dirty="0" smtClean="0">
                <a:solidFill>
                  <a:srgbClr val="134AD5"/>
                </a:solidFill>
                <a:ea typeface="黑体" panose="02010609060101010101" pitchFamily="49" charset="-122"/>
                <a:cs typeface="+mn-lt"/>
                <a:sym typeface="+mn-ea"/>
              </a:rPr>
              <a:t>统计学和机器学习的主要区别在于：</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zh-CN" altLang="en-US" sz="2300" dirty="0">
                <a:ea typeface="黑体" panose="02010609060101010101" pitchFamily="49" charset="-122"/>
                <a:cs typeface="+mn-lt"/>
                <a:sym typeface="+mn-ea"/>
              </a:rPr>
              <a:t>统计学需要事先对处理对象（数据）的概率分布做出假定（如正态分布 等），而机器学习不需要</a:t>
            </a:r>
            <a:r>
              <a:rPr lang="zh-CN" altLang="en-US" sz="2300" dirty="0">
                <a:solidFill>
                  <a:srgbClr val="C00000"/>
                </a:solidFill>
                <a:ea typeface="黑体" panose="02010609060101010101" pitchFamily="49" charset="-122"/>
                <a:cs typeface="+mn-lt"/>
                <a:sym typeface="+mn-ea"/>
              </a:rPr>
              <a:t>做事先假定</a:t>
            </a:r>
            <a:r>
              <a:rPr lang="zh-CN" altLang="en-US" sz="2300" dirty="0">
                <a:ea typeface="黑体" panose="02010609060101010101" pitchFamily="49" charset="-122"/>
                <a:cs typeface="+mn-lt"/>
                <a:sym typeface="+mn-ea"/>
              </a:rPr>
              <a:t>；</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 </a:t>
            </a:r>
            <a:r>
              <a:rPr lang="zh-CN" altLang="en-US" sz="2300" dirty="0">
                <a:ea typeface="黑体" panose="02010609060101010101" pitchFamily="49" charset="-122"/>
                <a:cs typeface="+mn-lt"/>
                <a:sym typeface="+mn-ea"/>
              </a:rPr>
              <a:t>统计学通过各种统计指标（如 </a:t>
            </a:r>
            <a:r>
              <a:rPr lang="en-US" altLang="zh-CN" sz="2300" dirty="0">
                <a:ea typeface="黑体" panose="02010609060101010101" pitchFamily="49" charset="-122"/>
                <a:cs typeface="+mn-lt"/>
                <a:sym typeface="+mn-ea"/>
              </a:rPr>
              <a:t>R </a:t>
            </a:r>
            <a:r>
              <a:rPr lang="zh-CN" altLang="en-US" sz="2300" dirty="0">
                <a:ea typeface="黑体" panose="02010609060101010101" pitchFamily="49" charset="-122"/>
                <a:cs typeface="+mn-lt"/>
                <a:sym typeface="+mn-ea"/>
              </a:rPr>
              <a:t>方、置信区间 等）来评估统计模型（如线性回归模型）的拟合优度，而机器学习通过交叉验证或划分训练集和测试集的方法</a:t>
            </a:r>
            <a:r>
              <a:rPr lang="zh-CN" altLang="en-US" sz="2300" dirty="0">
                <a:solidFill>
                  <a:srgbClr val="C00000"/>
                </a:solidFill>
                <a:ea typeface="黑体" panose="02010609060101010101" pitchFamily="49" charset="-122"/>
                <a:cs typeface="+mn-lt"/>
                <a:sym typeface="+mn-ea"/>
              </a:rPr>
              <a:t>评估算法的准确度</a:t>
            </a:r>
            <a:r>
              <a:rPr lang="zh-CN" altLang="en-US" sz="2300" dirty="0">
                <a:ea typeface="黑体" panose="02010609060101010101" pitchFamily="49" charset="-122"/>
                <a:cs typeface="+mn-lt"/>
                <a:sym typeface="+mn-ea"/>
              </a:rPr>
              <a:t>。</a:t>
            </a:r>
            <a:endParaRPr lang="en-US" altLang="zh-CN" sz="2300" dirty="0" smtClean="0">
              <a:solidFill>
                <a:schemeClr val="tx1"/>
              </a:solidFill>
              <a:ea typeface="黑体" panose="02010609060101010101" pitchFamily="49" charset="-122"/>
              <a:cs typeface="+mn-lt"/>
              <a:sym typeface="+mn-ea"/>
            </a:endParaRPr>
          </a:p>
        </p:txBody>
      </p:sp>
      <p:sp>
        <p:nvSpPr>
          <p:cNvPr id="20" name="Rectangle 3"/>
          <p:cNvSpPr>
            <a:spLocks noGrp="1" noRot="1"/>
          </p:cNvSpPr>
          <p:nvPr>
            <p:custDataLst>
              <p:tags r:id="rId3"/>
            </p:custDataLst>
          </p:nvPr>
        </p:nvSpPr>
        <p:spPr>
          <a:xfrm>
            <a:off x="172720" y="4206875"/>
            <a:ext cx="8782685" cy="102997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dirty="0" smtClean="0">
                <a:solidFill>
                  <a:srgbClr val="134AD5"/>
                </a:solidFill>
                <a:ea typeface="黑体" panose="02010609060101010101" pitchFamily="49" charset="-122"/>
                <a:cs typeface="+mn-lt"/>
                <a:sym typeface="+mn-ea"/>
              </a:rPr>
              <a:t>当然，二者之间也存在一定的内在联系</a:t>
            </a:r>
            <a:r>
              <a:rPr lang="zh-CN" dirty="0" smtClean="0">
                <a:solidFill>
                  <a:srgbClr val="134AD5"/>
                </a:solidFill>
                <a:ea typeface="黑体" panose="02010609060101010101" pitchFamily="49" charset="-122"/>
                <a:cs typeface="+mn-lt"/>
                <a:sym typeface="+mn-ea"/>
              </a:rPr>
              <a:t>。</a:t>
            </a:r>
            <a:endParaRPr 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a:ea typeface="黑体" panose="02010609060101010101" pitchFamily="49" charset="-122"/>
                <a:cs typeface="+mn-lt"/>
                <a:sym typeface="+mn-ea"/>
              </a:rPr>
              <a:t>    - </a:t>
            </a:r>
            <a:r>
              <a:rPr lang="zh-CN" altLang="en-US" sz="2300" dirty="0">
                <a:ea typeface="黑体" panose="02010609060101010101" pitchFamily="49" charset="-122"/>
                <a:cs typeface="+mn-lt"/>
                <a:sym typeface="+mn-ea"/>
              </a:rPr>
              <a:t>表3-1给出了二者的主要术语的对照关系。</a:t>
            </a:r>
            <a:endParaRPr lang="en-US" altLang="zh-CN" sz="2300" dirty="0" smtClean="0">
              <a:solidFill>
                <a:schemeClr val="tx1"/>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继续学习本章知识</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19" name="Rectangle 3"/>
          <p:cNvSpPr>
            <a:spLocks noGrp="1" noRot="1"/>
          </p:cNvSpPr>
          <p:nvPr>
            <p:custDataLst>
              <p:tags r:id="rId2"/>
            </p:custDataLst>
          </p:nvPr>
        </p:nvSpPr>
        <p:spPr>
          <a:xfrm>
            <a:off x="1552575" y="1459230"/>
            <a:ext cx="5716270" cy="529590"/>
          </a:xfrm>
          <a:prstGeom prst="rect">
            <a:avLst/>
          </a:prstGeom>
          <a:noFill/>
          <a:ln w="12700">
            <a:noFill/>
          </a:ln>
        </p:spPr>
        <p:txBody>
          <a:bodyPr vert="horz" wrap="square" lIns="91440" tIns="45720" rIns="91440" bIns="45720" anchor="ctr"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176530" indent="0">
              <a:spcBef>
                <a:spcPts val="810"/>
              </a:spcBef>
              <a:spcAft>
                <a:spcPts val="0"/>
              </a:spcAft>
              <a:buNone/>
              <a:tabLst>
                <a:tab pos="1976755" algn="l"/>
              </a:tabLst>
            </a:pPr>
            <a:r>
              <a:rPr lang="zh-CN" altLang="zh-CN" dirty="0">
                <a:latin typeface="Calibri" panose="020F0502020204030204" pitchFamily="34" charset="0"/>
                <a:ea typeface="黑体" panose="02010609060101010101" pitchFamily="49" charset="-122"/>
                <a:cs typeface="黑体" panose="02010609060101010101" pitchFamily="49" charset="-122"/>
                <a:sym typeface="+mn-ea"/>
              </a:rPr>
              <a:t>表</a:t>
            </a:r>
            <a:r>
              <a:rPr lang="zh-CN" altLang="zh-CN" spc="-225" dirty="0">
                <a:latin typeface="Calibri" panose="020F0502020204030204" pitchFamily="34" charset="0"/>
                <a:ea typeface="黑体" panose="02010609060101010101" pitchFamily="49" charset="-122"/>
                <a:cs typeface="黑体" panose="02010609060101010101" pitchFamily="49" charset="-122"/>
                <a:sym typeface="+mn-ea"/>
              </a:rPr>
              <a:t> </a:t>
            </a:r>
            <a:r>
              <a:rPr lang="en-US" altLang="zh-CN" dirty="0">
                <a:latin typeface="Arial" panose="020B0604020202020204" pitchFamily="34" charset="0"/>
                <a:ea typeface="Arial" panose="020B0604020202020204" pitchFamily="34" charset="0"/>
                <a:cs typeface="Times New Roman" panose="02020603050405020304" pitchFamily="18" charset="0"/>
                <a:sym typeface="+mn-ea"/>
              </a:rPr>
              <a:t>3-1</a:t>
            </a:r>
            <a:r>
              <a:rPr lang="zh-CN" altLang="en-US" dirty="0">
                <a:latin typeface="Arial" panose="020B0604020202020204" pitchFamily="34" charset="0"/>
                <a:ea typeface="Arial" panose="020B0604020202020204" pitchFamily="34" charset="0"/>
                <a:cs typeface="Times New Roman" panose="02020603050405020304" pitchFamily="18" charset="0"/>
                <a:sym typeface="+mn-ea"/>
              </a:rPr>
              <a:t> </a:t>
            </a:r>
            <a:r>
              <a:rPr lang="zh-CN" altLang="zh-CN" dirty="0">
                <a:latin typeface="Calibri" panose="020F0502020204030204" pitchFamily="34" charset="0"/>
                <a:ea typeface="黑体" panose="02010609060101010101" pitchFamily="49" charset="-122"/>
                <a:cs typeface="黑体" panose="02010609060101010101" pitchFamily="49" charset="-122"/>
                <a:sym typeface="+mn-ea"/>
              </a:rPr>
              <a:t>统计学与机器学习的术语对照表</a:t>
            </a:r>
            <a:endParaRPr lang="en-US" altLang="zh-CN" sz="2200" dirty="0" smtClean="0">
              <a:solidFill>
                <a:schemeClr val="tx1"/>
              </a:solidFill>
              <a:ea typeface="黑体" panose="02010609060101010101" pitchFamily="49" charset="-122"/>
              <a:cs typeface="+mn-lt"/>
              <a:sym typeface="+mn-ea"/>
            </a:endParaRPr>
          </a:p>
        </p:txBody>
      </p:sp>
      <p:graphicFrame>
        <p:nvGraphicFramePr>
          <p:cNvPr id="7" name="表格 6"/>
          <p:cNvGraphicFramePr>
            <a:graphicFrameLocks noGrp="1"/>
          </p:cNvGraphicFramePr>
          <p:nvPr>
            <p:custDataLst>
              <p:tags r:id="rId3"/>
            </p:custDataLst>
          </p:nvPr>
        </p:nvGraphicFramePr>
        <p:xfrm>
          <a:off x="175875" y="1955346"/>
          <a:ext cx="8732520" cy="4603499"/>
        </p:xfrm>
        <a:graphic>
          <a:graphicData uri="http://schemas.openxmlformats.org/drawingml/2006/table">
            <a:tbl>
              <a:tblPr>
                <a:effectLst/>
                <a:tableStyleId>{5940675A-B579-460E-94D1-54222C63F5DA}</a:tableStyleId>
              </a:tblPr>
              <a:tblGrid>
                <a:gridCol w="792480"/>
                <a:gridCol w="4532472"/>
                <a:gridCol w="3407568"/>
              </a:tblGrid>
              <a:tr h="430349">
                <a:tc>
                  <a:txBody>
                    <a:bodyPr/>
                    <a:p>
                      <a:r>
                        <a:rPr lang="en-US" sz="2400">
                          <a:solidFill>
                            <a:sysClr val="windowText" lastClr="000000"/>
                          </a:solidFill>
                          <a:effectLst/>
                          <a:latin typeface="Arial" panose="020B0604020202020204" pitchFamily="34" charset="0"/>
                        </a:rPr>
                        <a:t> </a:t>
                      </a:r>
                      <a:endParaRPr lang="zh-CN" sz="240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lnL w="6350" cap="rnd" cmpd="sng" algn="ctr">
                      <a:solidFill>
                        <a:srgbClr val="ED7D31"/>
                      </a:solidFill>
                      <a:prstDash val="solid"/>
                    </a:lnL>
                    <a:lnR>
                      <a:noFill/>
                    </a:lnR>
                    <a:lnT w="6350" cap="rnd" cmpd="sng" algn="ctr">
                      <a:solidFill>
                        <a:srgbClr val="ED7D31"/>
                      </a:solidFill>
                      <a:prstDash val="solid"/>
                    </a:lnT>
                    <a:lnB>
                      <a:noFill/>
                    </a:lnB>
                    <a:solidFill>
                      <a:srgbClr val="ED7D31">
                        <a:lumMod val="60000"/>
                        <a:lumOff val="40000"/>
                      </a:srgbClr>
                    </a:solidFill>
                  </a:tcPr>
                </a:tc>
                <a:tc>
                  <a:txBody>
                    <a:bodyPr/>
                    <a:p>
                      <a:pPr algn="ctr">
                        <a:lnSpc>
                          <a:spcPts val="1160"/>
                        </a:lnSpc>
                      </a:pPr>
                      <a:endParaRPr lang="en-US" altLang="zh-CN" sz="2400" dirty="0">
                        <a:effectLst/>
                      </a:endParaRPr>
                    </a:p>
                    <a:p>
                      <a:pPr algn="ctr">
                        <a:lnSpc>
                          <a:spcPts val="1160"/>
                        </a:lnSpc>
                      </a:pPr>
                      <a:r>
                        <a:rPr lang="zh-CN" altLang="en-US" sz="2400" dirty="0">
                          <a:solidFill>
                            <a:sysClr val="windowText" lastClr="000000"/>
                          </a:solidFill>
                          <a:effectLst/>
                          <a:latin typeface="Arial" panose="020B0604020202020204" pitchFamily="34" charset="0"/>
                          <a:ea typeface="宋体" panose="02010600030101010101" pitchFamily="2" charset="-122"/>
                        </a:rPr>
                        <a:t>机器学习</a:t>
                      </a:r>
                      <a:endParaRPr lang="zh-CN" sz="24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a:noFill/>
                    </a:lnL>
                    <a:lnR>
                      <a:noFill/>
                    </a:lnR>
                    <a:lnT w="6350" cap="rnd" cmpd="sng" algn="ctr">
                      <a:solidFill>
                        <a:srgbClr val="ED7D31"/>
                      </a:solidFill>
                      <a:prstDash val="solid"/>
                    </a:lnT>
                    <a:lnB>
                      <a:noFill/>
                    </a:lnB>
                    <a:solidFill>
                      <a:srgbClr val="ED7D31">
                        <a:lumMod val="60000"/>
                        <a:lumOff val="40000"/>
                      </a:srgbClr>
                    </a:solidFill>
                  </a:tcPr>
                </a:tc>
                <a:tc>
                  <a:txBody>
                    <a:bodyPr/>
                    <a:p>
                      <a:pPr marL="635" algn="ctr">
                        <a:lnSpc>
                          <a:spcPts val="1160"/>
                        </a:lnSpc>
                      </a:pPr>
                      <a:endParaRPr lang="en-US" altLang="zh-CN" sz="2400" dirty="0">
                        <a:effectLst/>
                      </a:endParaRPr>
                    </a:p>
                    <a:p>
                      <a:pPr marL="635" algn="ctr">
                        <a:lnSpc>
                          <a:spcPts val="1160"/>
                        </a:lnSpc>
                      </a:pPr>
                      <a:r>
                        <a:rPr lang="zh-CN" altLang="en-US" sz="2400" dirty="0">
                          <a:solidFill>
                            <a:sysClr val="windowText" lastClr="000000"/>
                          </a:solidFill>
                          <a:effectLst/>
                          <a:latin typeface="Arial" panose="020B0604020202020204" pitchFamily="34" charset="0"/>
                          <a:ea typeface="宋体" panose="02010600030101010101" pitchFamily="2" charset="-122"/>
                        </a:rPr>
                        <a:t>统计学</a:t>
                      </a:r>
                      <a:endParaRPr lang="zh-CN" sz="2400" dirty="0">
                        <a:solidFill>
                          <a:sysClr val="windowText" lastClr="000000"/>
                        </a:solidFill>
                        <a:effectLst/>
                        <a:latin typeface="Calibri" panose="020F0502020204030204" pitchFamily="34" charset="0"/>
                        <a:ea typeface="宋体" panose="02010600030101010101" pitchFamily="2" charset="-122"/>
                        <a:cs typeface="Times New Roman" panose="02020603050405020304" pitchFamily="18" charset="0"/>
                      </a:endParaRPr>
                    </a:p>
                  </a:txBody>
                  <a:tcPr marL="0" marR="0" marT="0" marB="0" anchor="ctr" anchorCtr="0">
                    <a:lnL>
                      <a:noFill/>
                    </a:lnL>
                    <a:lnR w="6350" cap="rnd" cmpd="sng" algn="ctr">
                      <a:solidFill>
                        <a:srgbClr val="ED7D31"/>
                      </a:solidFill>
                      <a:prstDash val="solid"/>
                    </a:lnR>
                    <a:lnT w="6350" cap="rnd" cmpd="sng" algn="ctr">
                      <a:solidFill>
                        <a:srgbClr val="ED7D31"/>
                      </a:solidFill>
                      <a:prstDash val="solid"/>
                    </a:lnT>
                    <a:lnB>
                      <a:noFill/>
                    </a:lnB>
                    <a:solidFill>
                      <a:srgbClr val="ED7D31">
                        <a:lumMod val="60000"/>
                        <a:lumOff val="40000"/>
                      </a:srgbClr>
                    </a:solidFill>
                  </a:tcPr>
                </a:tc>
              </a:tr>
              <a:tr h="450777">
                <a:tc>
                  <a:txBody>
                    <a:bodyPr/>
                    <a:p>
                      <a:pPr marL="8255" algn="ctr">
                        <a:spcBef>
                          <a:spcPts val="275"/>
                        </a:spcBef>
                        <a:spcAft>
                          <a:spcPts val="0"/>
                        </a:spcAft>
                      </a:pPr>
                      <a:r>
                        <a:rPr lang="en-US" sz="2300" dirty="0">
                          <a:solidFill>
                            <a:sysClr val="windowText" lastClr="000000"/>
                          </a:solidFill>
                          <a:effectLst/>
                          <a:latin typeface="Arial" panose="020B0604020202020204" pitchFamily="34" charset="0"/>
                        </a:rPr>
                        <a:t>1</a:t>
                      </a:r>
                      <a:endParaRPr lang="en-US" sz="230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6350" cap="rnd" cmpd="sng" algn="ctr">
                      <a:solidFill>
                        <a:srgbClr val="ED7D31"/>
                      </a:solidFill>
                      <a:prstDash val="solid"/>
                    </a:lnL>
                    <a:lnR w="12700" cap="flat" cmpd="sng" algn="ctr">
                      <a:solidFill>
                        <a:sysClr val="windowText" lastClr="000000"/>
                      </a:solidFill>
                      <a:prstDash val="solid"/>
                      <a:round/>
                      <a:headEnd type="none" w="med" len="med"/>
                      <a:tailEnd type="none" w="med" len="med"/>
                    </a:lnR>
                    <a:lnT>
                      <a:noFill/>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10" dirty="0" err="1">
                          <a:solidFill>
                            <a:sysClr val="windowText" lastClr="000000"/>
                          </a:solidFill>
                          <a:effectLst/>
                          <a:latin typeface="Arial" panose="020B0604020202020204" pitchFamily="34" charset="0"/>
                        </a:rPr>
                        <a:t>训练（Train</a:t>
                      </a:r>
                      <a:r>
                        <a:rPr lang="en-US" sz="2300" spc="-10" dirty="0">
                          <a:solidFill>
                            <a:sysClr val="windowText" lastClr="000000"/>
                          </a:solidFill>
                          <a:effectLst/>
                          <a:latin typeface="Arial" panose="020B0604020202020204" pitchFamily="34" charset="0"/>
                        </a:rPr>
                        <a:t>）</a:t>
                      </a:r>
                      <a:endParaRPr lang="en-US" sz="2300" spc="-10"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a:noFill/>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拟合（Fit</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6350" cap="rnd" cmpd="sng" algn="ctr">
                      <a:solidFill>
                        <a:srgbClr val="ED7D31"/>
                      </a:solidFill>
                      <a:prstDash val="solid"/>
                    </a:lnR>
                    <a:lnT>
                      <a:noFill/>
                    </a:lnT>
                    <a:lnB w="12700" cap="flat" cmpd="sng" algn="ctr">
                      <a:solidFill>
                        <a:sysClr val="windowText" lastClr="000000"/>
                      </a:solidFill>
                      <a:prstDash val="solid"/>
                      <a:round/>
                      <a:headEnd type="none" w="med" len="med"/>
                      <a:tailEnd type="none" w="med" len="med"/>
                    </a:lnB>
                    <a:noFill/>
                  </a:tcPr>
                </a:tc>
              </a:tr>
              <a:tr h="450777">
                <a:tc>
                  <a:txBody>
                    <a:bodyPr/>
                    <a:p>
                      <a:pPr marL="8255" algn="ctr">
                        <a:spcBef>
                          <a:spcPts val="275"/>
                        </a:spcBef>
                        <a:spcAft>
                          <a:spcPts val="0"/>
                        </a:spcAft>
                      </a:pPr>
                      <a:r>
                        <a:rPr lang="en-US" sz="2300">
                          <a:solidFill>
                            <a:sysClr val="windowText" lastClr="000000"/>
                          </a:solidFill>
                          <a:effectLst/>
                          <a:latin typeface="Arial" panose="020B0604020202020204" pitchFamily="34" charset="0"/>
                        </a:rPr>
                        <a:t>2</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6350" cap="rnd" cmpd="sng" algn="ctr">
                      <a:solidFill>
                        <a:srgbClr val="ED7D31"/>
                      </a:solidFill>
                      <a:prstDash val="soli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算法（Algorithm</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模型（Model</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6350" cap="rnd" cmpd="sng" algn="ctr">
                      <a:solidFill>
                        <a:srgbClr val="ED7D31"/>
                      </a:solidFill>
                      <a:prstDash val="soli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r>
              <a:tr h="452139">
                <a:tc>
                  <a:txBody>
                    <a:bodyPr/>
                    <a:p>
                      <a:pPr marL="8255" algn="ctr">
                        <a:spcBef>
                          <a:spcPts val="275"/>
                        </a:spcBef>
                        <a:spcAft>
                          <a:spcPts val="0"/>
                        </a:spcAft>
                      </a:pPr>
                      <a:r>
                        <a:rPr lang="en-US" sz="2300">
                          <a:solidFill>
                            <a:sysClr val="windowText" lastClr="000000"/>
                          </a:solidFill>
                          <a:effectLst/>
                          <a:latin typeface="Arial" panose="020B0604020202020204" pitchFamily="34" charset="0"/>
                        </a:rPr>
                        <a:t>3</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6350" cap="rnd" cmpd="sng" algn="ctr">
                      <a:solidFill>
                        <a:srgbClr val="ED7D31"/>
                      </a:solidFill>
                      <a:prstDash val="soli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a:solidFill>
                            <a:sysClr val="windowText" lastClr="000000"/>
                          </a:solidFill>
                          <a:effectLst/>
                          <a:latin typeface="Arial" panose="020B0604020202020204" pitchFamily="34" charset="0"/>
                        </a:rPr>
                        <a:t>分类器（Classifier）</a:t>
                      </a:r>
                      <a:endParaRPr lang="en-US" sz="2300" spc="-5">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假设（Hypothesis</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6350" cap="rnd" cmpd="sng" algn="ctr">
                      <a:solidFill>
                        <a:srgbClr val="ED7D31"/>
                      </a:solidFill>
                      <a:prstDash val="soli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r>
              <a:tr h="450777">
                <a:tc>
                  <a:txBody>
                    <a:bodyPr/>
                    <a:p>
                      <a:pPr marL="8255" algn="ctr">
                        <a:spcBef>
                          <a:spcPts val="275"/>
                        </a:spcBef>
                        <a:spcAft>
                          <a:spcPts val="0"/>
                        </a:spcAft>
                      </a:pPr>
                      <a:r>
                        <a:rPr lang="en-US" sz="2300">
                          <a:solidFill>
                            <a:sysClr val="windowText" lastClr="000000"/>
                          </a:solidFill>
                          <a:effectLst/>
                          <a:latin typeface="Arial" panose="020B0604020202020204" pitchFamily="34" charset="0"/>
                        </a:rPr>
                        <a:t>4</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6350" cap="rnd" cmpd="sng" algn="ctr">
                      <a:solidFill>
                        <a:srgbClr val="ED7D31"/>
                      </a:solidFill>
                      <a:prstDash val="soli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a:solidFill>
                            <a:sysClr val="windowText" lastClr="000000"/>
                          </a:solidFill>
                          <a:effectLst/>
                          <a:latin typeface="Arial" panose="020B0604020202020204" pitchFamily="34" charset="0"/>
                        </a:rPr>
                        <a:t>无监督学习（Unsupervised</a:t>
                      </a:r>
                      <a:r>
                        <a:rPr lang="en-US" sz="2300" spc="-35">
                          <a:solidFill>
                            <a:sysClr val="windowText" lastClr="000000"/>
                          </a:solidFill>
                          <a:effectLst/>
                          <a:latin typeface="Arial" panose="020B0604020202020204" pitchFamily="34" charset="0"/>
                        </a:rPr>
                        <a:t> </a:t>
                      </a:r>
                      <a:r>
                        <a:rPr lang="en-US" sz="2300" spc="-5">
                          <a:solidFill>
                            <a:sysClr val="windowText" lastClr="000000"/>
                          </a:solidFill>
                          <a:effectLst/>
                          <a:latin typeface="Arial" panose="020B0604020202020204" pitchFamily="34" charset="0"/>
                        </a:rPr>
                        <a:t>Learning）</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聚类（Clustering</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6350" cap="rnd" cmpd="sng" algn="ctr">
                      <a:solidFill>
                        <a:srgbClr val="ED7D31"/>
                      </a:solidFill>
                      <a:prstDash val="soli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r>
              <a:tr h="452139">
                <a:tc>
                  <a:txBody>
                    <a:bodyPr/>
                    <a:p>
                      <a:pPr marL="8255" algn="ctr">
                        <a:spcBef>
                          <a:spcPts val="275"/>
                        </a:spcBef>
                        <a:spcAft>
                          <a:spcPts val="0"/>
                        </a:spcAft>
                      </a:pPr>
                      <a:r>
                        <a:rPr lang="en-US" sz="2300">
                          <a:solidFill>
                            <a:sysClr val="windowText" lastClr="000000"/>
                          </a:solidFill>
                          <a:effectLst/>
                          <a:latin typeface="Arial" panose="020B0604020202020204" pitchFamily="34" charset="0"/>
                        </a:rPr>
                        <a:t>5</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6350" cap="rnd" cmpd="sng" algn="ctr">
                      <a:solidFill>
                        <a:srgbClr val="ED7D31"/>
                      </a:solidFill>
                      <a:prstDash val="soli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a:solidFill>
                            <a:sysClr val="windowText" lastClr="000000"/>
                          </a:solidFill>
                          <a:effectLst/>
                          <a:latin typeface="Arial" panose="020B0604020202020204" pitchFamily="34" charset="0"/>
                        </a:rPr>
                        <a:t>有监督学习（Supervised</a:t>
                      </a:r>
                      <a:r>
                        <a:rPr lang="en-US" sz="2300" spc="-75">
                          <a:solidFill>
                            <a:sysClr val="windowText" lastClr="000000"/>
                          </a:solidFill>
                          <a:effectLst/>
                          <a:latin typeface="Arial" panose="020B0604020202020204" pitchFamily="34" charset="0"/>
                        </a:rPr>
                        <a:t> </a:t>
                      </a:r>
                      <a:r>
                        <a:rPr lang="en-US" sz="2300" spc="-5">
                          <a:solidFill>
                            <a:sysClr val="windowText" lastClr="000000"/>
                          </a:solidFill>
                          <a:effectLst/>
                          <a:latin typeface="Arial" panose="020B0604020202020204" pitchFamily="34" charset="0"/>
                        </a:rPr>
                        <a:t>Learning）</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分类（Classification</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6350" cap="rnd" cmpd="sng" algn="ctr">
                      <a:solidFill>
                        <a:srgbClr val="ED7D31"/>
                      </a:solidFill>
                      <a:prstDash val="soli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r>
              <a:tr h="450777">
                <a:tc>
                  <a:txBody>
                    <a:bodyPr/>
                    <a:p>
                      <a:pPr marL="8255" algn="ctr">
                        <a:spcBef>
                          <a:spcPts val="275"/>
                        </a:spcBef>
                        <a:spcAft>
                          <a:spcPts val="0"/>
                        </a:spcAft>
                      </a:pPr>
                      <a:r>
                        <a:rPr lang="en-US" sz="2300">
                          <a:solidFill>
                            <a:sysClr val="windowText" lastClr="000000"/>
                          </a:solidFill>
                          <a:effectLst/>
                          <a:latin typeface="Arial" panose="020B0604020202020204" pitchFamily="34" charset="0"/>
                        </a:rPr>
                        <a:t>6</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6350" cap="rnd" cmpd="sng" algn="ctr">
                      <a:solidFill>
                        <a:srgbClr val="ED7D31"/>
                      </a:solidFill>
                      <a:prstDash val="soli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网络（Network</a:t>
                      </a:r>
                      <a:r>
                        <a:rPr lang="en-US" sz="2300" spc="-5" dirty="0">
                          <a:solidFill>
                            <a:sysClr val="windowText" lastClr="000000"/>
                          </a:solidFill>
                          <a:effectLst/>
                          <a:latin typeface="Arial" panose="020B0604020202020204" pitchFamily="34" charset="0"/>
                        </a:rPr>
                        <a:t>）/</a:t>
                      </a:r>
                      <a:r>
                        <a:rPr lang="en-US" sz="2300" spc="-5" dirty="0" err="1">
                          <a:solidFill>
                            <a:sysClr val="windowText" lastClr="000000"/>
                          </a:solidFill>
                          <a:effectLst/>
                          <a:latin typeface="Arial" panose="020B0604020202020204" pitchFamily="34" charset="0"/>
                        </a:rPr>
                        <a:t>图（Graph</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模型（Model</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6350" cap="rnd" cmpd="sng" algn="ctr">
                      <a:solidFill>
                        <a:srgbClr val="ED7D31"/>
                      </a:solidFill>
                      <a:prstDash val="soli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r>
              <a:tr h="450777">
                <a:tc>
                  <a:txBody>
                    <a:bodyPr/>
                    <a:p>
                      <a:pPr marL="8255" algn="ctr">
                        <a:spcBef>
                          <a:spcPts val="275"/>
                        </a:spcBef>
                        <a:spcAft>
                          <a:spcPts val="0"/>
                        </a:spcAft>
                      </a:pPr>
                      <a:r>
                        <a:rPr lang="en-US" sz="2300">
                          <a:solidFill>
                            <a:sysClr val="windowText" lastClr="000000"/>
                          </a:solidFill>
                          <a:effectLst/>
                          <a:latin typeface="Arial" panose="020B0604020202020204" pitchFamily="34" charset="0"/>
                        </a:rPr>
                        <a:t>7</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6350" cap="rnd" cmpd="sng" algn="ctr">
                      <a:solidFill>
                        <a:srgbClr val="ED7D31"/>
                      </a:solidFill>
                      <a:prstDash val="soli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10">
                          <a:solidFill>
                            <a:sysClr val="windowText" lastClr="000000"/>
                          </a:solidFill>
                          <a:effectLst/>
                          <a:latin typeface="Arial" panose="020B0604020202020204" pitchFamily="34" charset="0"/>
                        </a:rPr>
                        <a:t>权重（Weights）</a:t>
                      </a:r>
                      <a:endParaRPr lang="en-US" sz="2300" spc="-1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参数（Parameters</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6350" cap="rnd" cmpd="sng" algn="ctr">
                      <a:solidFill>
                        <a:srgbClr val="ED7D31"/>
                      </a:solidFill>
                      <a:prstDash val="soli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noFill/>
                  </a:tcPr>
                </a:tc>
              </a:tr>
              <a:tr h="455295">
                <a:tc>
                  <a:txBody>
                    <a:bodyPr/>
                    <a:p>
                      <a:pPr marL="8255" algn="ctr">
                        <a:spcBef>
                          <a:spcPts val="275"/>
                        </a:spcBef>
                        <a:spcAft>
                          <a:spcPts val="0"/>
                        </a:spcAft>
                      </a:pPr>
                      <a:r>
                        <a:rPr lang="en-US" sz="2300">
                          <a:solidFill>
                            <a:sysClr val="windowText" lastClr="000000"/>
                          </a:solidFill>
                          <a:effectLst/>
                          <a:latin typeface="Arial" panose="020B0604020202020204" pitchFamily="34" charset="0"/>
                        </a:rPr>
                        <a:t>8</a:t>
                      </a:r>
                      <a:endParaRPr lang="en-US" sz="230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6350" cap="rnd" cmpd="sng" algn="ctr">
                      <a:solidFill>
                        <a:srgbClr val="ED7D31"/>
                      </a:solidFill>
                      <a:prstDash val="soli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rnd" cmpd="sng" algn="ctr">
                      <a:solidFill>
                        <a:srgbClr val="ED7D31"/>
                      </a:solidFill>
                      <a:prstDash val="solid"/>
                    </a:lnB>
                    <a:noFill/>
                  </a:tcPr>
                </a:tc>
                <a:tc>
                  <a:txBody>
                    <a:bodyPr/>
                    <a:p>
                      <a:pPr marL="64770">
                        <a:spcBef>
                          <a:spcPts val="65"/>
                        </a:spcBef>
                        <a:spcAft>
                          <a:spcPts val="0"/>
                        </a:spcAft>
                      </a:pPr>
                      <a:r>
                        <a:rPr lang="en-US" sz="2300" spc="-15">
                          <a:solidFill>
                            <a:sysClr val="windowText" lastClr="000000"/>
                          </a:solidFill>
                          <a:effectLst/>
                          <a:latin typeface="Arial" panose="020B0604020202020204" pitchFamily="34" charset="0"/>
                        </a:rPr>
                        <a:t>变量（Variable）</a:t>
                      </a:r>
                      <a:endParaRPr lang="en-US" sz="2300" spc="-15">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rnd" cmpd="sng" algn="ctr">
                      <a:solidFill>
                        <a:srgbClr val="ED7D31"/>
                      </a:solidFill>
                      <a:prstDash val="solid"/>
                    </a:lnB>
                    <a:noFill/>
                  </a:tcPr>
                </a:tc>
                <a:tc>
                  <a:txBody>
                    <a:bodyPr/>
                    <a:p>
                      <a:pPr marL="64770">
                        <a:spcBef>
                          <a:spcPts val="65"/>
                        </a:spcBef>
                        <a:spcAft>
                          <a:spcPts val="0"/>
                        </a:spcAft>
                      </a:pPr>
                      <a:r>
                        <a:rPr lang="en-US" sz="2300" spc="-5" dirty="0" err="1">
                          <a:solidFill>
                            <a:sysClr val="windowText" lastClr="000000"/>
                          </a:solidFill>
                          <a:effectLst/>
                          <a:latin typeface="Arial" panose="020B0604020202020204" pitchFamily="34" charset="0"/>
                        </a:rPr>
                        <a:t>特征（Feature</a:t>
                      </a:r>
                      <a:r>
                        <a:rPr lang="en-US" sz="2300" spc="-5" dirty="0">
                          <a:solidFill>
                            <a:sysClr val="windowText" lastClr="000000"/>
                          </a:solidFill>
                          <a:effectLst/>
                          <a:latin typeface="Arial" panose="020B0604020202020204" pitchFamily="34" charset="0"/>
                        </a:rPr>
                        <a:t>）</a:t>
                      </a:r>
                      <a:endParaRPr lang="en-US" sz="2300" spc="-5" dirty="0">
                        <a:solidFill>
                          <a:sysClr val="windowText" lastClr="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0" marR="0" marT="0" marB="0">
                    <a:lnL w="12700" cap="flat" cmpd="sng" algn="ctr">
                      <a:solidFill>
                        <a:sysClr val="windowText" lastClr="000000"/>
                      </a:solidFill>
                      <a:prstDash val="solid"/>
                      <a:round/>
                      <a:headEnd type="none" w="med" len="med"/>
                      <a:tailEnd type="none" w="med" len="med"/>
                    </a:lnL>
                    <a:lnR w="6350" cap="rnd" cmpd="sng" algn="ctr">
                      <a:solidFill>
                        <a:srgbClr val="ED7D31"/>
                      </a:solidFill>
                      <a:prstDash val="solid"/>
                    </a:lnR>
                    <a:lnT w="12700" cap="flat" cmpd="sng" algn="ctr">
                      <a:solidFill>
                        <a:sysClr val="windowText" lastClr="000000"/>
                      </a:solidFill>
                      <a:prstDash val="solid"/>
                      <a:round/>
                      <a:headEnd type="none" w="med" len="med"/>
                      <a:tailEnd type="none" w="med" len="med"/>
                    </a:lnT>
                    <a:lnB w="6350" cap="rnd" cmpd="sng" algn="ctr">
                      <a:solidFill>
                        <a:srgbClr val="ED7D31"/>
                      </a:solidFill>
                      <a:prstDash val="solid"/>
                    </a:lnB>
                    <a:noFill/>
                  </a:tcPr>
                </a:tc>
              </a:tr>
            </a:tbl>
          </a:graphicData>
        </a:graphic>
      </p:graphicFrame>
    </p:spTree>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继续学习本章知识</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19" name="Rectangle 3"/>
          <p:cNvSpPr>
            <a:spLocks noGrp="1" noRot="1"/>
          </p:cNvSpPr>
          <p:nvPr>
            <p:custDataLst>
              <p:tags r:id="rId2"/>
            </p:custDataLst>
          </p:nvPr>
        </p:nvSpPr>
        <p:spPr>
          <a:xfrm>
            <a:off x="189230" y="1353185"/>
            <a:ext cx="8782685" cy="507301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dirty="0" smtClean="0">
                <a:solidFill>
                  <a:srgbClr val="134AD5"/>
                </a:solidFill>
                <a:ea typeface="黑体" panose="02010609060101010101" pitchFamily="49" charset="-122"/>
                <a:cs typeface="+mn-lt"/>
                <a:sym typeface="+mn-ea"/>
              </a:rPr>
              <a:t>从数据科学视角看，需要掌握的重要算法有</a:t>
            </a:r>
            <a:r>
              <a:rPr lang="zh-CN" dirty="0" smtClean="0">
                <a:solidFill>
                  <a:srgbClr val="134AD5"/>
                </a:solidFill>
                <a:ea typeface="黑体" panose="02010609060101010101" pitchFamily="49" charset="-122"/>
                <a:cs typeface="+mn-lt"/>
                <a:sym typeface="+mn-ea"/>
              </a:rPr>
              <a:t>以下几种：</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a:t>
            </a:r>
            <a:r>
              <a:rPr sz="2300" dirty="0">
                <a:solidFill>
                  <a:schemeClr val="tx1"/>
                </a:solidFill>
                <a:ea typeface="黑体" panose="02010609060101010101" pitchFamily="49" charset="-122"/>
                <a:cs typeface="+mn-lt"/>
                <a:sym typeface="+mn-ea"/>
              </a:rPr>
              <a:t>（1）回归/分类树。</a:t>
            </a:r>
            <a:endParaRPr sz="2300" dirty="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a:solidFill>
                  <a:schemeClr val="tx1"/>
                </a:solidFill>
                <a:ea typeface="黑体" panose="02010609060101010101" pitchFamily="49" charset="-122"/>
                <a:cs typeface="+mn-lt"/>
                <a:sym typeface="+mn-ea"/>
              </a:rPr>
              <a:t>  （2）降维（PCA、MDS、TSNE 等）。</a:t>
            </a:r>
            <a:endParaRPr sz="2300" dirty="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sz="2300" dirty="0">
                <a:solidFill>
                  <a:schemeClr val="tx1"/>
                </a:solidFill>
                <a:ea typeface="黑体" panose="02010609060101010101" pitchFamily="49" charset="-122"/>
                <a:cs typeface="+mn-lt"/>
                <a:sym typeface="+mn-ea"/>
              </a:rPr>
              <a:t> </a:t>
            </a:r>
            <a:r>
              <a:rPr sz="2300" dirty="0">
                <a:solidFill>
                  <a:schemeClr val="tx1"/>
                </a:solidFill>
                <a:ea typeface="黑体" panose="02010609060101010101" pitchFamily="49" charset="-122"/>
                <a:cs typeface="+mn-lt"/>
                <a:sym typeface="+mn-ea"/>
              </a:rPr>
              <a:t> （3）经典的前馈神经网络。</a:t>
            </a:r>
            <a:endParaRPr sz="2300" dirty="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a:solidFill>
                  <a:schemeClr val="tx1"/>
                </a:solidFill>
                <a:ea typeface="黑体" panose="02010609060101010101" pitchFamily="49" charset="-122"/>
                <a:cs typeface="+mn-lt"/>
                <a:sym typeface="+mn-ea"/>
              </a:rPr>
              <a:t>  （4）Bagging Ensembles 方法（随机森林、KNN 回归集成）。 </a:t>
            </a:r>
            <a:endParaRPr sz="2300" dirty="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a:solidFill>
                  <a:schemeClr val="tx1"/>
                </a:solidFill>
                <a:ea typeface="黑体" panose="02010609060101010101" pitchFamily="49" charset="-122"/>
                <a:cs typeface="+mn-lt"/>
                <a:sym typeface="+mn-ea"/>
              </a:rPr>
              <a:t> </a:t>
            </a:r>
            <a:r>
              <a:rPr lang="en-US" sz="2300" dirty="0">
                <a:solidFill>
                  <a:schemeClr val="tx1"/>
                </a:solidFill>
                <a:ea typeface="黑体" panose="02010609060101010101" pitchFamily="49" charset="-122"/>
                <a:cs typeface="+mn-lt"/>
                <a:sym typeface="+mn-ea"/>
              </a:rPr>
              <a:t> </a:t>
            </a:r>
            <a:r>
              <a:rPr sz="2300" dirty="0">
                <a:solidFill>
                  <a:schemeClr val="tx1"/>
                </a:solidFill>
                <a:ea typeface="黑体" panose="02010609060101010101" pitchFamily="49" charset="-122"/>
                <a:cs typeface="+mn-lt"/>
                <a:sym typeface="+mn-ea"/>
              </a:rPr>
              <a:t>（5）Boosting Ensembles 方法（梯度提高、XGBoost 算法）。</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（6）参数调整或设计方案的优化算法（遗传算法、量子启发式演化算法、模拟退火、粒子群优化）。</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（7）拓扑数据分析工具，特别适用于小样本量的无监督学习（持续同调、Morse-Smale 聚类、Mapper 等）。</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（8）深度学习架构（通用深度学习架构）。</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继续学习本章知识</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19" name="Rectangle 3"/>
          <p:cNvSpPr>
            <a:spLocks noGrp="1" noRot="1"/>
          </p:cNvSpPr>
          <p:nvPr>
            <p:custDataLst>
              <p:tags r:id="rId2"/>
            </p:custDataLst>
          </p:nvPr>
        </p:nvSpPr>
        <p:spPr>
          <a:xfrm>
            <a:off x="189230" y="1424940"/>
            <a:ext cx="8782685" cy="46164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dirty="0" smtClean="0">
                <a:solidFill>
                  <a:srgbClr val="134AD5"/>
                </a:solidFill>
                <a:ea typeface="黑体" panose="02010609060101010101" pitchFamily="49" charset="-122"/>
                <a:cs typeface="+mn-lt"/>
                <a:sym typeface="+mn-ea"/>
              </a:rPr>
              <a:t>从数据科学视角看，需要掌握的重要算法有</a:t>
            </a:r>
            <a:r>
              <a:rPr lang="zh-CN" dirty="0" smtClean="0">
                <a:solidFill>
                  <a:srgbClr val="134AD5"/>
                </a:solidFill>
                <a:ea typeface="黑体" panose="02010609060101010101" pitchFamily="49" charset="-122"/>
                <a:cs typeface="+mn-lt"/>
                <a:sym typeface="+mn-ea"/>
              </a:rPr>
              <a:t>以下几种（续）：</a:t>
            </a:r>
            <a:endParaRPr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（9）用于局部建模的 KNN 回归/分类。</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（10）基于梯度的优化方法。</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（11）网络度量和算法（中心度量、跳数、多样性、熵、拉普拉斯算子、疫情传播、谱聚类）。</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（12）深层架构中的卷积和池化层（特别适用于计算机视觉和图像分类模型）。</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（13）分层聚类（与 k-means 聚类和拓扑数据分析工具相关）。 </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（14）贝叶斯网络（路径挖掘）。</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（15）复杂性和动态系统（与微分方程有关）。</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继续学习本章知识</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19" name="Rectangle 3"/>
          <p:cNvSpPr>
            <a:spLocks noGrp="1" noRot="1"/>
          </p:cNvSpPr>
          <p:nvPr>
            <p:custDataLst>
              <p:tags r:id="rId2"/>
            </p:custDataLst>
          </p:nvPr>
        </p:nvSpPr>
        <p:spPr>
          <a:xfrm>
            <a:off x="189230" y="1496695"/>
            <a:ext cx="8782685" cy="461645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dirty="0" smtClean="0">
                <a:solidFill>
                  <a:srgbClr val="134AD5"/>
                </a:solidFill>
                <a:ea typeface="黑体" panose="02010609060101010101" pitchFamily="49" charset="-122"/>
                <a:cs typeface="+mn-lt"/>
                <a:sym typeface="+mn-ea"/>
              </a:rPr>
              <a:t>同时，我们还需要注意云计算、MapReduce、Hadoop MapReduce、大数据、数据科学、机器学习、深度学习和人工智能等常用术语之间的区别与联系。</a:t>
            </a:r>
            <a:endParaRPr 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（1）云计算是一种新的计算模式，类似于并行计算、分布式计算的概念，并不特指任何一种具体的技术或产品。云计算的主要特点有四个：经济性、虚拟化、弹性计算与按需服务。</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（2）MapReduce、Hadoop MapReduce 是采用云计算这种新的计算模式研发出的具体工具软件（或算法）。云计算模式可以用于数据科学任务的不同层次，率先应用于大数据的存储（Google 分布式文件系统及其开源 Hadoop 分布式文件系统）、计算（Google Map Reduce 及其开源 Hadoop Map Reduce）和管 理（ Google 设计的分布式数据存储系统及开源 HBase）。</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继续学习本章知识</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19" name="Rectangle 3"/>
          <p:cNvSpPr>
            <a:spLocks noGrp="1" noRot="1"/>
          </p:cNvSpPr>
          <p:nvPr>
            <p:custDataLst>
              <p:tags r:id="rId2"/>
            </p:custDataLst>
          </p:nvPr>
        </p:nvSpPr>
        <p:spPr>
          <a:xfrm>
            <a:off x="189230" y="1424940"/>
            <a:ext cx="8782685" cy="39878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（3）大数据是在云计算、物联网、移动互联网、科学仪器等新技术环境下产生的多源、异构、动态的复杂数据，即具有 4Vs 特征的数据。</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（4）数据科学是一门关于大数据的科学，即包括大数据时代出现的新的理念、理论、方法、技术、工具、应用与实践在内的一整套知识体系。大数据是数据科学的研究对象之一。</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r>
              <a:rPr lang="en-US" altLang="zh-CN" sz="2300" dirty="0" smtClean="0">
                <a:ea typeface="黑体" panose="02010609060101010101" pitchFamily="49" charset="-122"/>
                <a:cs typeface="+mn-lt"/>
                <a:sym typeface="+mn-ea"/>
              </a:rPr>
              <a:t>  （5）人工智能、机器学习和深度学习是数据科学的理论基础或数据科学中常用的技术和方法，其区别与联系如图 3-14 所示。机器学习是人工智能的组成部分之一，而深度学习是机器学习的一种方法，三者之间相辅相成。</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88900" y="795655"/>
            <a:ext cx="8977630" cy="48323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补充材料：人工智能</a:t>
            </a:r>
            <a:endParaRPr lang="zh-CN" altLang="en-US" dirty="0" smtClean="0">
              <a:solidFill>
                <a:schemeClr val="accent2">
                  <a:lumMod val="75000"/>
                </a:schemeClr>
              </a:solidFill>
              <a:latin typeface="+mj-lt"/>
              <a:ea typeface="黑体" panose="02010609060101010101" pitchFamily="49" charset="-122"/>
              <a:cs typeface="+mj-lt"/>
              <a:sym typeface="+mn-ea"/>
            </a:endParaRPr>
          </a:p>
        </p:txBody>
      </p:sp>
      <p:pic>
        <p:nvPicPr>
          <p:cNvPr id="3" name="图片 2"/>
          <p:cNvPicPr/>
          <p:nvPr/>
        </p:nvPicPr>
        <p:blipFill>
          <a:blip r:embed="rId2"/>
          <a:stretch>
            <a:fillRect/>
          </a:stretch>
        </p:blipFill>
        <p:spPr>
          <a:xfrm>
            <a:off x="156845" y="1335405"/>
            <a:ext cx="8814435" cy="5064125"/>
          </a:xfrm>
          <a:prstGeom prst="rect">
            <a:avLst/>
          </a:prstGeom>
        </p:spPr>
      </p:pic>
    </p:spTree>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继续学习本章知识</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pic>
        <p:nvPicPr>
          <p:cNvPr id="7" name="image85.png"/>
          <p:cNvPicPr>
            <a:picLocks noChangeAspect="1"/>
          </p:cNvPicPr>
          <p:nvPr>
            <p:custDataLst>
              <p:tags r:id="rId2"/>
            </p:custDataLst>
          </p:nvPr>
        </p:nvPicPr>
        <p:blipFill>
          <a:blip r:embed="rId3" cstate="print"/>
          <a:stretch>
            <a:fillRect/>
          </a:stretch>
        </p:blipFill>
        <p:spPr>
          <a:xfrm>
            <a:off x="201282" y="1984056"/>
            <a:ext cx="8778868" cy="4500000"/>
          </a:xfrm>
          <a:prstGeom prst="rect">
            <a:avLst/>
          </a:prstGeom>
        </p:spPr>
      </p:pic>
      <p:sp>
        <p:nvSpPr>
          <p:cNvPr id="2" name="TextBox 6"/>
          <p:cNvSpPr txBox="1"/>
          <p:nvPr>
            <p:custDataLst>
              <p:tags r:id="rId4"/>
            </p:custDataLst>
          </p:nvPr>
        </p:nvSpPr>
        <p:spPr>
          <a:xfrm>
            <a:off x="1448435" y="1491615"/>
            <a:ext cx="6454775"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b="1" dirty="0" smtClean="0"/>
              <a:t>图 3-</a:t>
            </a:r>
            <a:r>
              <a:rPr lang="en-US" altLang="zh-CN" sz="2000" b="1" dirty="0" smtClean="0"/>
              <a:t>14</a:t>
            </a:r>
            <a:r>
              <a:rPr lang="zh-CN" altLang="en-US" sz="2000" b="1" dirty="0" smtClean="0"/>
              <a:t> </a:t>
            </a:r>
            <a:r>
              <a:rPr lang="en-US" altLang="zh-CN" sz="2000" b="1" dirty="0" smtClean="0"/>
              <a:t> </a:t>
            </a:r>
            <a:r>
              <a:rPr lang="zh-CN" altLang="en-US" sz="2000" b="1" dirty="0" smtClean="0"/>
              <a:t>人工智能、机器学习和深度学习的区别与联系</a:t>
            </a:r>
            <a:endParaRPr lang="zh-CN" altLang="en-US" sz="2000" b="1" dirty="0" smtClean="0"/>
          </a:p>
        </p:txBody>
      </p:sp>
    </p:spTree>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79705" y="1424305"/>
            <a:ext cx="8782685" cy="20878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12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贝叶斯学习</a:t>
            </a:r>
            <a:endParaRPr 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a:t>
            </a:r>
            <a:r>
              <a:rPr lang="en-US" altLang="zh-CN" sz="2300" dirty="0" smtClean="0">
                <a:ea typeface="黑体" panose="02010609060101010101" pitchFamily="49" charset="-122"/>
                <a:cs typeface="+mn-lt"/>
                <a:sym typeface="+mn-ea"/>
              </a:rPr>
              <a:t>- 贝叶斯学习是一种以贝叶斯法则为基础的，通过概率手段进行学习的方法。</a:t>
            </a:r>
            <a:endParaRPr lang="en-US" altLang="zh-CN" sz="23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ea typeface="黑体" panose="02010609060101010101" pitchFamily="49" charset="-122"/>
                <a:cs typeface="+mn-lt"/>
                <a:sym typeface="Symbol" panose="05050102010706020507" charset="0"/>
              </a:rPr>
              <a:t>    - </a:t>
            </a:r>
            <a:r>
              <a:rPr lang="en-US" altLang="zh-CN" sz="2300" dirty="0" smtClean="0">
                <a:ea typeface="黑体" panose="02010609060101010101" pitchFamily="49" charset="-122"/>
                <a:cs typeface="+mn-lt"/>
                <a:sym typeface="+mn-ea"/>
              </a:rPr>
              <a:t>从本质上看，贝叶斯准则告诉我们一种交换条件概率中的条件与结果的方法，如果用公式表达则</a:t>
            </a:r>
            <a:r>
              <a:rPr lang="zh-CN" altLang="en-US" sz="2300" dirty="0" smtClean="0">
                <a:ea typeface="黑体" panose="02010609060101010101" pitchFamily="49" charset="-122"/>
                <a:cs typeface="+mn-lt"/>
                <a:sym typeface="+mn-ea"/>
              </a:rPr>
              <a:t>为</a:t>
            </a:r>
            <a:r>
              <a:rPr lang="en-US" altLang="zh-CN" sz="2300" dirty="0" smtClean="0">
                <a:ea typeface="黑体" panose="02010609060101010101" pitchFamily="49" charset="-122"/>
                <a:cs typeface="+mn-lt"/>
                <a:sym typeface="+mn-ea"/>
              </a:rPr>
              <a:t>：</a:t>
            </a:r>
            <a:endParaRPr lang="en-US" altLang="zh-CN" sz="2300"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1200"/>
              </a:spcBef>
              <a:buSzTx/>
              <a:buFont typeface="Wingdings" panose="05000000000000000000" pitchFamily="2" charset="2"/>
              <a:buNone/>
            </a:pPr>
            <a:endParaRPr lang="en-US" altLang="zh-CN" sz="2300" dirty="0" smtClean="0">
              <a:solidFill>
                <a:schemeClr val="tx1"/>
              </a:solidFill>
              <a:ea typeface="黑体" panose="02010609060101010101" pitchFamily="49" charset="-122"/>
              <a:cs typeface="+mn-lt"/>
              <a:sym typeface="+mn-ea"/>
            </a:endParaRPr>
          </a:p>
        </p:txBody>
      </p:sp>
      <p:graphicFrame>
        <p:nvGraphicFramePr>
          <p:cNvPr id="211970" name="Object 2"/>
          <p:cNvGraphicFramePr>
            <a:graphicFrameLocks noChangeAspect="1"/>
          </p:cNvGraphicFramePr>
          <p:nvPr>
            <p:custDataLst>
              <p:tags r:id="rId3"/>
            </p:custDataLst>
          </p:nvPr>
        </p:nvGraphicFramePr>
        <p:xfrm>
          <a:off x="2592705" y="3644265"/>
          <a:ext cx="3548380" cy="789305"/>
        </p:xfrm>
        <a:graphic>
          <a:graphicData uri="http://schemas.openxmlformats.org/presentationml/2006/ole">
            <mc:AlternateContent xmlns:mc="http://schemas.openxmlformats.org/markup-compatibility/2006">
              <mc:Choice xmlns:v="urn:schemas-microsoft-com:vml" Requires="v">
                <p:oleObj spid="_x0000_s12289" name="Equation" r:id="rId4" imgW="36576000" imgH="10058400" progId="">
                  <p:embed/>
                </p:oleObj>
              </mc:Choice>
              <mc:Fallback>
                <p:oleObj name="Equation" r:id="rId4" imgW="36576000" imgH="10058400" progId="">
                  <p:embed/>
                  <p:pic>
                    <p:nvPicPr>
                      <p:cNvPr id="0" name="图片 12288"/>
                      <p:cNvPicPr>
                        <a:picLocks noChangeAspect="1"/>
                      </p:cNvPicPr>
                      <p:nvPr/>
                    </p:nvPicPr>
                    <p:blipFill>
                      <a:blip r:embed="rId5"/>
                      <a:stretch>
                        <a:fillRect/>
                      </a:stretch>
                    </p:blipFill>
                    <p:spPr>
                      <a:xfrm>
                        <a:off x="2592705" y="3644265"/>
                        <a:ext cx="3548380" cy="789305"/>
                      </a:xfrm>
                      <a:prstGeom prst="rect">
                        <a:avLst/>
                      </a:prstGeom>
                      <a:noFill/>
                      <a:ln w="9525">
                        <a:noFill/>
                      </a:ln>
                    </p:spPr>
                  </p:pic>
                </p:oleObj>
              </mc:Fallback>
            </mc:AlternateContent>
          </a:graphicData>
        </a:graphic>
      </p:graphicFrame>
      <p:sp>
        <p:nvSpPr>
          <p:cNvPr id="3" name="Rectangle 3"/>
          <p:cNvSpPr>
            <a:spLocks noGrp="1" noRot="1"/>
          </p:cNvSpPr>
          <p:nvPr>
            <p:custDataLst>
              <p:tags r:id="rId6"/>
            </p:custDataLst>
          </p:nvPr>
        </p:nvSpPr>
        <p:spPr>
          <a:xfrm>
            <a:off x="172720" y="4493895"/>
            <a:ext cx="8782685" cy="84010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800"/>
              </a:spcBef>
              <a:buSzTx/>
              <a:buFont typeface="Wingdings" panose="05000000000000000000" pitchFamily="2" charset="2"/>
              <a:buNone/>
            </a:pPr>
            <a:r>
              <a:rPr lang="en-US" altLang="zh-CN" sz="2300" dirty="0" smtClean="0">
                <a:solidFill>
                  <a:schemeClr val="tx1"/>
                </a:solidFill>
                <a:ea typeface="黑体" panose="02010609060101010101" pitchFamily="49" charset="-122"/>
                <a:cs typeface="+mn-lt"/>
                <a:sym typeface="+mn-ea"/>
              </a:rPr>
              <a:t>    </a:t>
            </a:r>
            <a:r>
              <a:rPr lang="en-US" altLang="zh-CN" sz="2300" dirty="0" smtClean="0">
                <a:ea typeface="黑体" panose="02010609060101010101" pitchFamily="49" charset="-122"/>
                <a:cs typeface="+mn-lt"/>
                <a:sym typeface="+mn-ea"/>
              </a:rPr>
              <a:t>- 贝叶斯法则是贝叶斯学习方法的基础。贝叶斯法则提供了从先验概率</a:t>
            </a:r>
            <a:r>
              <a:rPr lang="en-US" altLang="zh-CN" sz="2300" i="1" dirty="0" smtClean="0">
                <a:ea typeface="黑体" panose="02010609060101010101" pitchFamily="49" charset="-122"/>
                <a:cs typeface="+mn-lt"/>
                <a:sym typeface="+mn-ea"/>
              </a:rPr>
              <a:t>P(h)</a:t>
            </a:r>
            <a:r>
              <a:rPr lang="en-US" altLang="zh-CN" sz="2300" dirty="0" smtClean="0">
                <a:ea typeface="黑体" panose="02010609060101010101" pitchFamily="49" charset="-122"/>
                <a:cs typeface="+mn-lt"/>
                <a:sym typeface="+mn-ea"/>
              </a:rPr>
              <a:t>、</a:t>
            </a:r>
            <a:r>
              <a:rPr lang="en-US" altLang="zh-CN" sz="2300" i="1" dirty="0" smtClean="0">
                <a:ea typeface="黑体" panose="02010609060101010101" pitchFamily="49" charset="-122"/>
                <a:cs typeface="+mn-lt"/>
                <a:sym typeface="+mn-ea"/>
              </a:rPr>
              <a:t>P(D)</a:t>
            </a:r>
            <a:r>
              <a:rPr lang="en-US" altLang="zh-CN" sz="2300" dirty="0" smtClean="0">
                <a:ea typeface="黑体" panose="02010609060101010101" pitchFamily="49" charset="-122"/>
                <a:cs typeface="+mn-lt"/>
                <a:sym typeface="+mn-ea"/>
              </a:rPr>
              <a:t>和</a:t>
            </a:r>
            <a:r>
              <a:rPr lang="en-US" altLang="zh-CN" sz="2300" i="1" dirty="0" smtClean="0">
                <a:ea typeface="黑体" panose="02010609060101010101" pitchFamily="49" charset="-122"/>
                <a:cs typeface="+mn-lt"/>
                <a:sym typeface="+mn-ea"/>
              </a:rPr>
              <a:t>P(D|h)</a:t>
            </a:r>
            <a:r>
              <a:rPr lang="en-US" altLang="zh-CN" sz="2300" dirty="0" smtClean="0">
                <a:ea typeface="黑体" panose="02010609060101010101" pitchFamily="49" charset="-122"/>
                <a:cs typeface="+mn-lt"/>
                <a:sym typeface="+mn-ea"/>
              </a:rPr>
              <a:t>，计算后验概率</a:t>
            </a:r>
            <a:r>
              <a:rPr lang="en-US" altLang="zh-CN" sz="2300" i="1" dirty="0" smtClean="0">
                <a:ea typeface="黑体" panose="02010609060101010101" pitchFamily="49" charset="-122"/>
                <a:cs typeface="+mn-lt"/>
                <a:sym typeface="+mn-ea"/>
              </a:rPr>
              <a:t>P(h|D)</a:t>
            </a:r>
            <a:r>
              <a:rPr lang="en-US" altLang="zh-CN" sz="2300" dirty="0" smtClean="0">
                <a:ea typeface="黑体" panose="02010609060101010101" pitchFamily="49" charset="-122"/>
                <a:cs typeface="+mn-lt"/>
                <a:sym typeface="+mn-ea"/>
              </a:rPr>
              <a:t>的方法。</a:t>
            </a:r>
            <a:endParaRPr lang="en-US" altLang="zh-CN" sz="23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89230" y="1353185"/>
            <a:ext cx="8782685" cy="500570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t>
            </a:r>
            <a:r>
              <a:rPr lang="zh-CN" altLang="en-US" dirty="0" smtClean="0">
                <a:solidFill>
                  <a:srgbClr val="134AD5"/>
                </a:solidFill>
                <a:ea typeface="黑体" panose="02010609060101010101" pitchFamily="49" charset="-122"/>
                <a:cs typeface="+mn-lt"/>
                <a:sym typeface="+mn-ea"/>
              </a:rPr>
              <a:t>贝叶斯学习（续）</a:t>
            </a:r>
            <a:endParaRPr lang="zh-CN"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ea typeface="黑体" panose="02010609060101010101" pitchFamily="49" charset="-122"/>
                <a:cs typeface="+mn-lt"/>
                <a:sym typeface="Symbol" panose="05050102010706020507" charset="0"/>
              </a:rPr>
              <a:t>其中：</a:t>
            </a:r>
            <a:endParaRPr lang="en-US" altLang="zh-CN" sz="2300" dirty="0" smtClean="0">
              <a:ea typeface="黑体" panose="02010609060101010101" pitchFamily="49" charset="-122"/>
              <a:cs typeface="+mn-lt"/>
              <a:sym typeface="Symbol" panose="05050102010706020507" charset="0"/>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ea typeface="黑体" panose="02010609060101010101" pitchFamily="49" charset="-122"/>
                <a:cs typeface="+mn-lt"/>
                <a:sym typeface="Symbol" panose="05050102010706020507" charset="0"/>
              </a:rPr>
              <a:t>       </a:t>
            </a:r>
            <a:r>
              <a:rPr lang="en-US" altLang="zh-CN" sz="2200" i="1" dirty="0" smtClean="0">
                <a:ea typeface="黑体" panose="02010609060101010101" pitchFamily="49" charset="-122"/>
                <a:cs typeface="+mn-lt"/>
                <a:sym typeface="+mn-ea"/>
              </a:rPr>
              <a:t>P(h)</a:t>
            </a:r>
            <a:r>
              <a:rPr lang="en-US" altLang="zh-CN" sz="2200" dirty="0" smtClean="0">
                <a:ea typeface="黑体" panose="02010609060101010101" pitchFamily="49" charset="-122"/>
                <a:cs typeface="+mn-lt"/>
                <a:sym typeface="+mn-ea"/>
              </a:rPr>
              <a:t>：</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通常称为 </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h </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的先验概率（Prior Probability），P(h)代表尚未进行训练操作之前，假设 </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h </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成立的初始概率。</a:t>
            </a:r>
            <a:r>
              <a:rPr lang="zh-CN" altLang="en-US" sz="2200" dirty="0" smtClean="0">
                <a:latin typeface="宋体" panose="02010600030101010101" pitchFamily="2" charset="-122"/>
                <a:ea typeface="宋体" panose="02010600030101010101" pitchFamily="2" charset="-122"/>
                <a:cs typeface="宋体" panose="02010600030101010101" pitchFamily="2" charset="-122"/>
                <a:sym typeface="+mn-ea"/>
              </a:rPr>
              <a:t>若</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无法确定先验知识，可以简单地将每一候选假设赋予相同的先验概率；</a:t>
            </a:r>
            <a:endParaRPr lang="en-US" altLang="zh-CN" sz="22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ea typeface="黑体" panose="02010609060101010101" pitchFamily="49" charset="-122"/>
                <a:cs typeface="+mn-lt"/>
                <a:sym typeface="Symbol" panose="05050102010706020507" charset="0"/>
              </a:rPr>
              <a:t>       </a:t>
            </a:r>
            <a:r>
              <a:rPr lang="en-US" altLang="zh-CN" sz="2200" i="1" dirty="0" smtClean="0">
                <a:ea typeface="黑体" panose="02010609060101010101" pitchFamily="49" charset="-122"/>
                <a:cs typeface="+mn-lt"/>
                <a:sym typeface="+mn-ea"/>
              </a:rPr>
              <a:t>P(D)</a:t>
            </a:r>
            <a:r>
              <a:rPr lang="en-US" altLang="zh-CN" sz="2200" dirty="0" smtClean="0">
                <a:ea typeface="黑体" panose="02010609060101010101" pitchFamily="49" charset="-122"/>
                <a:cs typeface="+mn-lt"/>
                <a:sym typeface="+mn-ea"/>
              </a:rPr>
              <a:t>：</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代表将要观察的训练集</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D）</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的先验概率，即在没有确定某一假设成立时，</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D </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的概率；</a:t>
            </a:r>
            <a:endParaRPr lang="en-US" altLang="zh-CN" sz="22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ea typeface="黑体" panose="02010609060101010101" pitchFamily="49" charset="-122"/>
                <a:cs typeface="+mn-lt"/>
                <a:sym typeface="Symbol" panose="05050102010706020507" charset="0"/>
              </a:rPr>
              <a:t>       </a:t>
            </a:r>
            <a:r>
              <a:rPr lang="en-US" altLang="zh-CN" sz="2200" i="1" dirty="0" smtClean="0">
                <a:ea typeface="黑体" panose="02010609060101010101" pitchFamily="49" charset="-122"/>
                <a:cs typeface="+mn-lt"/>
                <a:sym typeface="+mn-ea"/>
              </a:rPr>
              <a:t>P(D|h)</a:t>
            </a:r>
            <a:r>
              <a:rPr lang="en-US" altLang="zh-CN" sz="2200" dirty="0" smtClean="0">
                <a:ea typeface="黑体" panose="02010609060101010101" pitchFamily="49" charset="-122"/>
                <a:cs typeface="+mn-lt"/>
                <a:sym typeface="+mn-ea"/>
              </a:rPr>
              <a:t>：</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代表假设 h 成立的情况下观察到数据 </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D </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的概率，有时称之为给定 </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h </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时数据 </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D </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的似然度（likelihood）；</a:t>
            </a:r>
            <a:endParaRPr lang="en-US" altLang="zh-CN" sz="2200" dirty="0" smtClean="0">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200" dirty="0" smtClean="0">
                <a:ea typeface="黑体" panose="02010609060101010101" pitchFamily="49" charset="-122"/>
                <a:cs typeface="+mn-lt"/>
                <a:sym typeface="Symbol" panose="05050102010706020507" charset="0"/>
              </a:rPr>
              <a:t>       </a:t>
            </a:r>
            <a:r>
              <a:rPr lang="en-US" altLang="zh-CN" sz="2200" i="1" dirty="0" smtClean="0">
                <a:ea typeface="黑体" panose="02010609060101010101" pitchFamily="49" charset="-122"/>
                <a:cs typeface="+mn-lt"/>
                <a:sym typeface="+mn-ea"/>
              </a:rPr>
              <a:t>P(h|D)</a:t>
            </a:r>
            <a:r>
              <a:rPr lang="en-US" altLang="zh-CN" sz="2200" dirty="0" smtClean="0">
                <a:ea typeface="黑体" panose="02010609060101010101" pitchFamily="49" charset="-122"/>
                <a:cs typeface="+mn-lt"/>
                <a:sym typeface="+mn-ea"/>
              </a:rPr>
              <a:t>：</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称为 h 的后验概率（posterior probability），即给定训练集</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（D）</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时 </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h </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成立的概率，它反映了在看到训练集</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（D）</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后 h 成立的置信度。可见，后验概率</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P(h|D)</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反映了训练集</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D）</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的影响；相反，先验概率 </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P(h) </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往往独立于训练集（</a:t>
            </a:r>
            <a:r>
              <a:rPr lang="en-US" altLang="zh-CN" sz="2200" i="1" dirty="0" smtClean="0">
                <a:latin typeface="宋体" panose="02010600030101010101" pitchFamily="2" charset="-122"/>
                <a:ea typeface="宋体" panose="02010600030101010101" pitchFamily="2" charset="-122"/>
                <a:cs typeface="宋体" panose="02010600030101010101" pitchFamily="2" charset="-122"/>
                <a:sym typeface="+mn-ea"/>
              </a:rPr>
              <a:t>D</a:t>
            </a:r>
            <a:r>
              <a:rPr lang="en-US" altLang="zh-CN" sz="2200" dirty="0" smtClean="0">
                <a:latin typeface="宋体" panose="02010600030101010101" pitchFamily="2" charset="-122"/>
                <a:ea typeface="宋体" panose="02010600030101010101" pitchFamily="2" charset="-122"/>
                <a:cs typeface="宋体" panose="02010600030101010101" pitchFamily="2" charset="-122"/>
                <a:sym typeface="+mn-ea"/>
              </a:rPr>
              <a:t>）。</a:t>
            </a:r>
            <a:endParaRPr lang="en-US" altLang="zh-CN" sz="2200" dirty="0" smtClean="0">
              <a:solidFill>
                <a:schemeClr val="tx1"/>
              </a:solidFill>
              <a:ea typeface="黑体" panose="02010609060101010101" pitchFamily="49" charset="-122"/>
              <a:cs typeface="+mn-lt"/>
              <a:sym typeface="+mn-ea"/>
            </a:endParaRPr>
          </a:p>
        </p:txBody>
      </p:sp>
    </p:spTree>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mc:AlternateContent xmlns:mc="http://schemas.openxmlformats.org/markup-compatibility/2006">
        <mc:Choice xmlns:a14="http://schemas.microsoft.com/office/drawing/2010/main" Requires="a14">
          <p:sp>
            <p:nvSpPr>
              <p:cNvPr id="3" name="Rectangle 3"/>
              <p:cNvSpPr>
                <a:spLocks noGrp="1" noRot="1"/>
              </p:cNvSpPr>
              <p:nvPr>
                <p:custDataLst>
                  <p:tags r:id="rId2"/>
                </p:custDataLst>
              </p:nvPr>
            </p:nvSpPr>
            <p:spPr>
              <a:xfrm>
                <a:off x="127000" y="1369695"/>
                <a:ext cx="8874125" cy="42773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贝叶斯学习（不做要求）</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极大后验假设（</a:t>
                </a:r>
                <a:r>
                  <a:rPr lang="en-US" sz="2300" dirty="0" smtClean="0">
                    <a:latin typeface="+mj-lt"/>
                    <a:ea typeface="黑体" panose="02010609060101010101" pitchFamily="49" charset="-122"/>
                    <a:cs typeface="+mj-lt"/>
                    <a:sym typeface="+mn-ea"/>
                  </a:rPr>
                  <a:t>Maximum a Posteriori, MAP</a:t>
                </a:r>
                <a:r>
                  <a:rPr lang="zh-CN" altLang="en-US" sz="2300" dirty="0" smtClean="0">
                    <a:latin typeface="+mj-lt"/>
                    <a:ea typeface="黑体" panose="02010609060101010101" pitchFamily="49" charset="-122"/>
                    <a:cs typeface="+mj-lt"/>
                    <a:sym typeface="+mn-ea"/>
                  </a:rPr>
                  <a:t>）是贝叶斯学习的另一个重要概念。</a:t>
                </a:r>
                <a:r>
                  <a:rPr lang="en-US" sz="2300" dirty="0" smtClean="0">
                    <a:latin typeface="+mj-lt"/>
                    <a:ea typeface="黑体" panose="02010609060101010101" pitchFamily="49" charset="-122"/>
                    <a:cs typeface="+mj-lt"/>
                    <a:sym typeface="+mn-ea"/>
                  </a:rPr>
                  <a:t>MAP</a:t>
                </a:r>
                <a:r>
                  <a:rPr lang="zh-CN" altLang="en-US" sz="2300" dirty="0" smtClean="0">
                    <a:latin typeface="+mj-lt"/>
                    <a:ea typeface="黑体" panose="02010609060101010101" pitchFamily="49" charset="-122"/>
                    <a:cs typeface="+mj-lt"/>
                    <a:sym typeface="+mn-ea"/>
                  </a:rPr>
                  <a:t>是指具有最大可能性的假设，也就是说，在候选假设集合</a:t>
                </a:r>
                <a:r>
                  <a:rPr lang="en-US" sz="2300" i="1" dirty="0" smtClean="0">
                    <a:latin typeface="+mj-lt"/>
                    <a:ea typeface="黑体" panose="02010609060101010101" pitchFamily="49" charset="-122"/>
                    <a:cs typeface="+mj-lt"/>
                    <a:sym typeface="+mn-ea"/>
                  </a:rPr>
                  <a:t>H</a:t>
                </a:r>
                <a:r>
                  <a:rPr lang="zh-CN" altLang="en-US" sz="2300" dirty="0" smtClean="0">
                    <a:latin typeface="+mj-lt"/>
                    <a:ea typeface="黑体" panose="02010609060101010101" pitchFamily="49" charset="-122"/>
                    <a:cs typeface="+mj-lt"/>
                    <a:sym typeface="+mn-ea"/>
                  </a:rPr>
                  <a:t>中，当给定数据</a:t>
                </a:r>
                <a:r>
                  <a:rPr lang="en-US" sz="2300" i="1" dirty="0" smtClean="0">
                    <a:latin typeface="+mj-lt"/>
                    <a:ea typeface="黑体" panose="02010609060101010101" pitchFamily="49" charset="-122"/>
                    <a:cs typeface="+mj-lt"/>
                    <a:sym typeface="+mn-ea"/>
                  </a:rPr>
                  <a:t>D</a:t>
                </a:r>
                <a:r>
                  <a:rPr lang="zh-CN" altLang="en-US" sz="2300" dirty="0" smtClean="0">
                    <a:latin typeface="+mj-lt"/>
                    <a:ea typeface="黑体" panose="02010609060101010101" pitchFamily="49" charset="-122"/>
                    <a:cs typeface="+mj-lt"/>
                    <a:sym typeface="+mn-ea"/>
                  </a:rPr>
                  <a:t>时可能性最大的假设</a:t>
                </a:r>
                <a:r>
                  <a:rPr lang="en-US" sz="2300" i="1" dirty="0" smtClean="0">
                    <a:latin typeface="+mj-lt"/>
                    <a:ea typeface="黑体" panose="02010609060101010101" pitchFamily="49" charset="-122"/>
                    <a:cs typeface="+mj-lt"/>
                    <a:sym typeface="+mn-ea"/>
                  </a:rPr>
                  <a:t>h</a:t>
                </a:r>
                <a14:m>
                  <m:oMath xmlns:m="http://schemas.openxmlformats.org/officeDocument/2006/math">
                    <m:r>
                      <a:rPr lang="en-US" altLang="zh-CN" sz="2300" dirty="0" smtClean="0">
                        <a:latin typeface="Cambria Math" panose="02040503050406030204" charset="0"/>
                        <a:ea typeface="MS Mincho" charset="0"/>
                        <a:cs typeface="Cambria Math" panose="02040503050406030204" charset="0"/>
                        <a:sym typeface="+mn-ea"/>
                      </a:rPr>
                      <m:t>∈</m:t>
                    </m:r>
                  </m:oMath>
                </a14:m>
                <a:r>
                  <a:rPr lang="en-US" sz="2300" i="1" dirty="0" smtClean="0">
                    <a:latin typeface="+mj-lt"/>
                    <a:ea typeface="黑体" panose="02010609060101010101" pitchFamily="49" charset="-122"/>
                    <a:cs typeface="+mj-lt"/>
                    <a:sym typeface="+mn-ea"/>
                  </a:rPr>
                  <a:t>H</a:t>
                </a:r>
                <a:r>
                  <a:rPr lang="zh-CN" altLang="en-US" sz="2300" dirty="0" smtClean="0">
                    <a:latin typeface="+mj-lt"/>
                    <a:ea typeface="黑体" panose="02010609060101010101" pitchFamily="49" charset="-122"/>
                    <a:cs typeface="+mj-lt"/>
                    <a:sym typeface="+mn-ea"/>
                  </a:rPr>
                  <a:t>。即当下式成立时，称</a:t>
                </a:r>
                <a:r>
                  <a:rPr lang="en-US" sz="2300" i="1" dirty="0" err="1" smtClean="0">
                    <a:latin typeface="+mj-lt"/>
                    <a:ea typeface="黑体" panose="02010609060101010101" pitchFamily="49" charset="-122"/>
                    <a:cs typeface="+mj-lt"/>
                    <a:sym typeface="+mn-ea"/>
                  </a:rPr>
                  <a:t>h</a:t>
                </a:r>
                <a:r>
                  <a:rPr lang="en-US" sz="2300" i="1" baseline="-25000" dirty="0" err="1" smtClean="0">
                    <a:latin typeface="+mj-lt"/>
                    <a:ea typeface="黑体" panose="02010609060101010101" pitchFamily="49" charset="-122"/>
                    <a:cs typeface="+mj-lt"/>
                    <a:sym typeface="+mn-ea"/>
                  </a:rPr>
                  <a:t>MAP</a:t>
                </a:r>
                <a:r>
                  <a:rPr lang="zh-CN" altLang="en-US" sz="2300" dirty="0" smtClean="0">
                    <a:latin typeface="+mj-lt"/>
                    <a:ea typeface="黑体" panose="02010609060101010101" pitchFamily="49" charset="-122"/>
                    <a:cs typeface="+mj-lt"/>
                    <a:sym typeface="+mn-ea"/>
                  </a:rPr>
                  <a:t>为</a:t>
                </a:r>
                <a:r>
                  <a:rPr lang="en-US" sz="2300" dirty="0" smtClean="0">
                    <a:latin typeface="+mj-lt"/>
                    <a:ea typeface="黑体" panose="02010609060101010101" pitchFamily="49" charset="-122"/>
                    <a:cs typeface="+mj-lt"/>
                    <a:sym typeface="+mn-ea"/>
                  </a:rPr>
                  <a:t>“MAP</a:t>
                </a:r>
                <a:r>
                  <a:rPr lang="zh-CN" altLang="en-US" sz="2300" dirty="0" smtClean="0">
                    <a:latin typeface="+mj-lt"/>
                    <a:ea typeface="黑体" panose="02010609060101010101" pitchFamily="49" charset="-122"/>
                    <a:cs typeface="+mj-lt"/>
                    <a:sym typeface="+mn-ea"/>
                  </a:rPr>
                  <a:t>假设</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a:t>
                </a:r>
                <a:endParaRPr lang="zh-CN" altLang="en-US" sz="2300"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endParaRPr lang="en-US" altLang="zh-CN" sz="2000" b="1" dirty="0" smtClean="0">
                  <a:cs typeface="+mn-cs"/>
                  <a:sym typeface="Symbol" panose="05050102010706020507" charset="0"/>
                </a:endParaRPr>
              </a:p>
              <a:p>
                <a:pPr marL="0" indent="0" algn="l" eaLnBrk="1" hangingPunct="1">
                  <a:lnSpc>
                    <a:spcPct val="100000"/>
                  </a:lnSpc>
                  <a:spcBef>
                    <a:spcPts val="800"/>
                  </a:spcBef>
                  <a:buSzTx/>
                  <a:buFont typeface="Wingdings" panose="05000000000000000000" pitchFamily="2" charset="2"/>
                  <a:buNone/>
                </a:pPr>
                <a:endParaRPr lang="en-US" altLang="zh-CN" sz="2000" b="1" dirty="0" smtClean="0">
                  <a:cs typeface="+mn-cs"/>
                  <a:sym typeface="Symbol" panose="05050102010706020507" charset="0"/>
                </a:endParaRPr>
              </a:p>
              <a:p>
                <a:pPr marL="0" indent="0" algn="l" eaLnBrk="1" hangingPunct="1">
                  <a:lnSpc>
                    <a:spcPct val="100000"/>
                  </a:lnSpc>
                  <a:spcBef>
                    <a:spcPts val="8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当假定</a:t>
                </a:r>
                <a:r>
                  <a:rPr lang="zh-CN" altLang="en-US" sz="2300" i="1" dirty="0" smtClean="0">
                    <a:latin typeface="+mj-lt"/>
                    <a:ea typeface="黑体" panose="02010609060101010101" pitchFamily="49" charset="-122"/>
                    <a:cs typeface="+mj-lt"/>
                    <a:sym typeface="+mn-ea"/>
                  </a:rPr>
                  <a:t>H</a:t>
                </a:r>
                <a:r>
                  <a:rPr lang="zh-CN" altLang="en-US" sz="2300" dirty="0" smtClean="0">
                    <a:latin typeface="+mj-lt"/>
                    <a:ea typeface="黑体" panose="02010609060101010101" pitchFamily="49" charset="-122"/>
                    <a:cs typeface="+mj-lt"/>
                    <a:sym typeface="+mn-ea"/>
                  </a:rPr>
                  <a:t>中每个假设有相同的先验概率（即对H中任意</a:t>
                </a:r>
                <a:r>
                  <a:rPr lang="zh-CN" altLang="en-US" sz="2300" i="1" dirty="0" smtClean="0">
                    <a:latin typeface="+mj-lt"/>
                    <a:ea typeface="黑体" panose="02010609060101010101" pitchFamily="49" charset="-122"/>
                    <a:cs typeface="+mj-lt"/>
                    <a:sym typeface="+mn-ea"/>
                  </a:rPr>
                  <a:t>h</a:t>
                </a:r>
                <a:r>
                  <a:rPr lang="zh-CN" altLang="en-US" sz="2300" i="1" baseline="-25000" dirty="0" smtClean="0">
                    <a:latin typeface="+mj-lt"/>
                    <a:ea typeface="黑体" panose="02010609060101010101" pitchFamily="49" charset="-122"/>
                    <a:cs typeface="+mj-lt"/>
                    <a:sym typeface="+mn-ea"/>
                  </a:rPr>
                  <a:t>i</a:t>
                </a:r>
                <a:r>
                  <a:rPr lang="zh-CN" altLang="en-US" sz="2300" dirty="0" smtClean="0">
                    <a:latin typeface="+mj-lt"/>
                    <a:ea typeface="黑体" panose="02010609060101010101" pitchFamily="49" charset="-122"/>
                    <a:cs typeface="+mj-lt"/>
                    <a:sym typeface="+mn-ea"/>
                  </a:rPr>
                  <a:t>和</a:t>
                </a:r>
                <a:r>
                  <a:rPr lang="zh-CN" altLang="en-US" sz="2300" i="1" dirty="0" smtClean="0">
                    <a:latin typeface="+mj-lt"/>
                    <a:ea typeface="黑体" panose="02010609060101010101" pitchFamily="49" charset="-122"/>
                    <a:cs typeface="+mj-lt"/>
                    <a:sym typeface="+mn-ea"/>
                  </a:rPr>
                  <a:t>h</a:t>
                </a:r>
                <a:r>
                  <a:rPr lang="zh-CN" altLang="en-US" sz="2300" i="1" baseline="-25000" dirty="0" smtClean="0">
                    <a:latin typeface="+mj-lt"/>
                    <a:ea typeface="黑体" panose="02010609060101010101" pitchFamily="49" charset="-122"/>
                    <a:cs typeface="+mj-lt"/>
                    <a:sym typeface="+mn-ea"/>
                  </a:rPr>
                  <a:t>j</a:t>
                </a:r>
                <a:r>
                  <a:rPr lang="zh-CN" altLang="en-US" sz="2300" dirty="0" smtClean="0">
                    <a:latin typeface="+mj-lt"/>
                    <a:ea typeface="黑体" panose="02010609060101010101" pitchFamily="49" charset="-122"/>
                    <a:cs typeface="+mj-lt"/>
                    <a:sym typeface="+mn-ea"/>
                  </a:rPr>
                  <a:t>，</a:t>
                </a:r>
                <a:r>
                  <a:rPr lang="zh-CN" altLang="en-US" sz="2300" i="1" dirty="0" smtClean="0">
                    <a:latin typeface="+mj-lt"/>
                    <a:ea typeface="黑体" panose="02010609060101010101" pitchFamily="49" charset="-122"/>
                    <a:cs typeface="+mj-lt"/>
                    <a:sym typeface="+mn-ea"/>
                  </a:rPr>
                  <a:t>P(h</a:t>
                </a:r>
                <a:r>
                  <a:rPr lang="zh-CN" altLang="en-US" sz="2300" i="1" baseline="-25000" dirty="0" smtClean="0">
                    <a:latin typeface="+mj-lt"/>
                    <a:ea typeface="黑体" panose="02010609060101010101" pitchFamily="49" charset="-122"/>
                    <a:cs typeface="+mj-lt"/>
                    <a:sym typeface="+mn-ea"/>
                  </a:rPr>
                  <a:t>i</a:t>
                </a:r>
                <a:r>
                  <a:rPr lang="en-US" altLang="zh-CN" sz="2300" i="1" baseline="-25000" dirty="0" smtClean="0">
                    <a:latin typeface="+mj-lt"/>
                    <a:ea typeface="黑体" panose="02010609060101010101" pitchFamily="49" charset="-122"/>
                    <a:cs typeface="+mj-lt"/>
                    <a:sym typeface="+mn-ea"/>
                  </a:rPr>
                  <a:t> </a:t>
                </a:r>
                <a:r>
                  <a:rPr lang="zh-CN" altLang="en-US" sz="2300" i="1" dirty="0" smtClean="0">
                    <a:latin typeface="+mj-lt"/>
                    <a:ea typeface="黑体" panose="02010609060101010101" pitchFamily="49" charset="-122"/>
                    <a:cs typeface="+mj-lt"/>
                    <a:sym typeface="+mn-ea"/>
                  </a:rPr>
                  <a:t>)=P(h</a:t>
                </a:r>
                <a:r>
                  <a:rPr lang="zh-CN" altLang="en-US" sz="2300" i="1" baseline="-25000" dirty="0" smtClean="0">
                    <a:latin typeface="+mj-lt"/>
                    <a:ea typeface="黑体" panose="02010609060101010101" pitchFamily="49" charset="-122"/>
                    <a:cs typeface="+mj-lt"/>
                    <a:sym typeface="+mn-ea"/>
                  </a:rPr>
                  <a:t>j</a:t>
                </a:r>
                <a:r>
                  <a:rPr lang="en-US" altLang="zh-CN" sz="2300" i="1" baseline="-25000" dirty="0" smtClean="0">
                    <a:latin typeface="+mj-lt"/>
                    <a:ea typeface="黑体" panose="02010609060101010101" pitchFamily="49" charset="-122"/>
                    <a:cs typeface="+mj-lt"/>
                    <a:sym typeface="+mn-ea"/>
                  </a:rPr>
                  <a:t> </a:t>
                </a:r>
                <a:r>
                  <a:rPr lang="zh-CN" altLang="en-US" sz="2300" i="1"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）时，可将等式进一步简化，只需考虑</a:t>
                </a:r>
                <a:r>
                  <a:rPr lang="zh-CN" altLang="en-US" sz="2300" i="1" dirty="0" smtClean="0">
                    <a:latin typeface="+mj-lt"/>
                    <a:ea typeface="黑体" panose="02010609060101010101" pitchFamily="49" charset="-122"/>
                    <a:cs typeface="+mj-lt"/>
                    <a:sym typeface="+mn-ea"/>
                  </a:rPr>
                  <a:t>P(D|h)</a:t>
                </a:r>
                <a:r>
                  <a:rPr lang="zh-CN" altLang="en-US" sz="2300" dirty="0" smtClean="0">
                    <a:latin typeface="+mj-lt"/>
                    <a:ea typeface="黑体" panose="02010609060101010101" pitchFamily="49" charset="-122"/>
                    <a:cs typeface="+mj-lt"/>
                    <a:sym typeface="+mn-ea"/>
                  </a:rPr>
                  <a:t>来寻找极大可能假设。</a:t>
                </a:r>
                <a:r>
                  <a:rPr lang="zh-CN" altLang="en-US" sz="2300" i="1" dirty="0" smtClean="0">
                    <a:latin typeface="+mj-lt"/>
                    <a:ea typeface="黑体" panose="02010609060101010101" pitchFamily="49" charset="-122"/>
                    <a:cs typeface="+mj-lt"/>
                    <a:sym typeface="+mn-ea"/>
                  </a:rPr>
                  <a:t>P(D|h)</a:t>
                </a:r>
                <a:r>
                  <a:rPr lang="zh-CN" altLang="en-US" sz="2300" dirty="0" smtClean="0">
                    <a:latin typeface="+mj-lt"/>
                    <a:ea typeface="黑体" panose="02010609060101010101" pitchFamily="49" charset="-122"/>
                    <a:cs typeface="+mj-lt"/>
                    <a:sym typeface="+mn-ea"/>
                  </a:rPr>
                  <a:t>称为给定</a:t>
                </a:r>
                <a:r>
                  <a:rPr lang="zh-CN" altLang="en-US" sz="2300" i="1" dirty="0" smtClean="0">
                    <a:latin typeface="+mj-lt"/>
                    <a:ea typeface="黑体" panose="02010609060101010101" pitchFamily="49" charset="-122"/>
                    <a:cs typeface="+mj-lt"/>
                    <a:sym typeface="+mn-ea"/>
                  </a:rPr>
                  <a:t>h</a:t>
                </a:r>
                <a:r>
                  <a:rPr lang="zh-CN" altLang="en-US" sz="2300" dirty="0" smtClean="0">
                    <a:latin typeface="+mj-lt"/>
                    <a:ea typeface="黑体" panose="02010609060101010101" pitchFamily="49" charset="-122"/>
                    <a:cs typeface="+mj-lt"/>
                    <a:sym typeface="+mn-ea"/>
                  </a:rPr>
                  <a:t>时数据</a:t>
                </a:r>
                <a:r>
                  <a:rPr lang="zh-CN" altLang="en-US" sz="2300" i="1" dirty="0" smtClean="0">
                    <a:latin typeface="+mj-lt"/>
                    <a:ea typeface="黑体" panose="02010609060101010101" pitchFamily="49" charset="-122"/>
                    <a:cs typeface="+mj-lt"/>
                    <a:sym typeface="+mn-ea"/>
                  </a:rPr>
                  <a:t>D</a:t>
                </a:r>
                <a:r>
                  <a:rPr lang="zh-CN" altLang="en-US" sz="2300" dirty="0" smtClean="0">
                    <a:latin typeface="+mj-lt"/>
                    <a:ea typeface="黑体" panose="02010609060101010101" pitchFamily="49" charset="-122"/>
                    <a:cs typeface="+mj-lt"/>
                    <a:sym typeface="+mn-ea"/>
                  </a:rPr>
                  <a:t>的“似然度（</a:t>
                </a:r>
                <a:r>
                  <a:rPr lang="zh-CN" altLang="en-US" sz="2000" dirty="0" smtClean="0">
                    <a:latin typeface="+mj-lt"/>
                    <a:ea typeface="黑体" panose="02010609060101010101" pitchFamily="49" charset="-122"/>
                    <a:cs typeface="+mj-lt"/>
                    <a:sym typeface="+mn-ea"/>
                  </a:rPr>
                  <a:t>Likelihood</a:t>
                </a:r>
                <a:r>
                  <a:rPr lang="zh-CN" altLang="en-US" sz="2300" dirty="0" smtClean="0">
                    <a:latin typeface="+mj-lt"/>
                    <a:ea typeface="黑体" panose="02010609060101010101" pitchFamily="49" charset="-122"/>
                    <a:cs typeface="+mj-lt"/>
                    <a:sym typeface="+mn-ea"/>
                  </a:rPr>
                  <a:t>）”，而使P(D|h)最大的假设被称为“极大似然假设</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a:t>
                </a:r>
                <a:endParaRPr lang="zh-CN" altLang="en-US" sz="2300" b="1" dirty="0" smtClean="0">
                  <a:latin typeface="+mj-lt"/>
                  <a:ea typeface="黑体" panose="02010609060101010101" pitchFamily="49" charset="-122"/>
                  <a:cs typeface="+mj-lt"/>
                  <a:sym typeface="Symbol" panose="05050102010706020507" charset="0"/>
                </a:endParaRPr>
              </a:p>
            </p:txBody>
          </p:sp>
        </mc:Choice>
        <mc:Fallback>
          <p:sp>
            <p:nvSpPr>
              <p:cNvPr id="3" name="Rectangle 3"/>
              <p:cNvSpPr>
                <a:spLocks noRot="1" noChangeAspect="1" noMove="1" noResize="1" noEditPoints="1" noAdjustHandles="1" noChangeArrowheads="1" noChangeShapeType="1" noTextEdit="1"/>
              </p:cNvSpPr>
              <p:nvPr>
                <p:custDataLst>
                  <p:tags r:id="rId3"/>
                </p:custDataLst>
              </p:nvPr>
            </p:nvSpPr>
            <p:spPr>
              <a:xfrm>
                <a:off x="127000" y="1369695"/>
                <a:ext cx="8874125" cy="4277360"/>
              </a:xfrm>
              <a:prstGeom prst="rect">
                <a:avLst/>
              </a:prstGeom>
              <a:blipFill rotWithShape="1">
                <a:blip r:embed="rId4"/>
                <a:stretch>
                  <a:fillRect r="-2132"/>
                </a:stretch>
              </a:blipFill>
              <a:ln w="12700">
                <a:noFill/>
              </a:ln>
            </p:spPr>
            <p:txBody>
              <a:bodyPr/>
              <a:lstStyle/>
              <a:p>
                <a:r>
                  <a:rPr lang="zh-CN" altLang="en-US">
                    <a:noFill/>
                  </a:rPr>
                  <a:t> </a:t>
                </a:r>
              </a:p>
            </p:txBody>
          </p:sp>
        </mc:Fallback>
      </mc:AlternateContent>
      <p:graphicFrame>
        <p:nvGraphicFramePr>
          <p:cNvPr id="210945" name="Object 1"/>
          <p:cNvGraphicFramePr>
            <a:graphicFrameLocks noChangeAspect="1"/>
          </p:cNvGraphicFramePr>
          <p:nvPr>
            <p:custDataLst>
              <p:tags r:id="rId5"/>
            </p:custDataLst>
          </p:nvPr>
        </p:nvGraphicFramePr>
        <p:xfrm>
          <a:off x="487045" y="3440430"/>
          <a:ext cx="2972435" cy="636905"/>
        </p:xfrm>
        <a:graphic>
          <a:graphicData uri="http://schemas.openxmlformats.org/presentationml/2006/ole">
            <mc:AlternateContent xmlns:mc="http://schemas.openxmlformats.org/markup-compatibility/2006">
              <mc:Choice xmlns:v="urn:schemas-microsoft-com:vml" Requires="v">
                <p:oleObj spid="_x0000_s13313" name="Equation" r:id="rId6" imgW="35966400" imgH="7315200" progId="">
                  <p:embed/>
                </p:oleObj>
              </mc:Choice>
              <mc:Fallback>
                <p:oleObj name="Equation" r:id="rId6" imgW="35966400" imgH="7315200" progId="">
                  <p:embed/>
                  <p:pic>
                    <p:nvPicPr>
                      <p:cNvPr id="0" name="图片 13312"/>
                      <p:cNvPicPr>
                        <a:picLocks noChangeAspect="1"/>
                      </p:cNvPicPr>
                      <p:nvPr/>
                    </p:nvPicPr>
                    <p:blipFill>
                      <a:blip r:embed="rId7"/>
                      <a:stretch>
                        <a:fillRect/>
                      </a:stretch>
                    </p:blipFill>
                    <p:spPr>
                      <a:xfrm>
                        <a:off x="487045" y="3440430"/>
                        <a:ext cx="2972435" cy="636905"/>
                      </a:xfrm>
                      <a:prstGeom prst="rect">
                        <a:avLst/>
                      </a:prstGeom>
                      <a:noFill/>
                      <a:ln w="9525">
                        <a:noFill/>
                      </a:ln>
                    </p:spPr>
                  </p:pic>
                </p:oleObj>
              </mc:Fallback>
            </mc:AlternateContent>
          </a:graphicData>
        </a:graphic>
      </p:graphicFrame>
      <p:graphicFrame>
        <p:nvGraphicFramePr>
          <p:cNvPr id="210947" name="Object 3"/>
          <p:cNvGraphicFramePr>
            <a:graphicFrameLocks noChangeAspect="1"/>
          </p:cNvGraphicFramePr>
          <p:nvPr>
            <p:custDataLst>
              <p:tags r:id="rId8"/>
            </p:custDataLst>
          </p:nvPr>
        </p:nvGraphicFramePr>
        <p:xfrm>
          <a:off x="3429635" y="3282315"/>
          <a:ext cx="2773045" cy="772160"/>
        </p:xfrm>
        <a:graphic>
          <a:graphicData uri="http://schemas.openxmlformats.org/presentationml/2006/ole">
            <mc:AlternateContent xmlns:mc="http://schemas.openxmlformats.org/markup-compatibility/2006">
              <mc:Choice xmlns:v="urn:schemas-microsoft-com:vml" Requires="v">
                <p:oleObj spid="_x0000_s13314" name="Equation" r:id="rId9" imgW="35661600" imgH="10058400" progId="">
                  <p:embed/>
                </p:oleObj>
              </mc:Choice>
              <mc:Fallback>
                <p:oleObj name="Equation" r:id="rId9" imgW="35661600" imgH="10058400" progId="">
                  <p:embed/>
                  <p:pic>
                    <p:nvPicPr>
                      <p:cNvPr id="0" name="图片 13313"/>
                      <p:cNvPicPr>
                        <a:picLocks noChangeAspect="1"/>
                      </p:cNvPicPr>
                      <p:nvPr/>
                    </p:nvPicPr>
                    <p:blipFill>
                      <a:blip r:embed="rId10"/>
                      <a:stretch>
                        <a:fillRect/>
                      </a:stretch>
                    </p:blipFill>
                    <p:spPr>
                      <a:xfrm>
                        <a:off x="3429635" y="3282315"/>
                        <a:ext cx="2773045" cy="772160"/>
                      </a:xfrm>
                      <a:prstGeom prst="rect">
                        <a:avLst/>
                      </a:prstGeom>
                      <a:noFill/>
                      <a:ln w="9525">
                        <a:noFill/>
                      </a:ln>
                    </p:spPr>
                  </p:pic>
                </p:oleObj>
              </mc:Fallback>
            </mc:AlternateContent>
          </a:graphicData>
        </a:graphic>
      </p:graphicFrame>
      <p:graphicFrame>
        <p:nvGraphicFramePr>
          <p:cNvPr id="210949" name="Object 5"/>
          <p:cNvGraphicFramePr>
            <a:graphicFrameLocks noChangeAspect="1"/>
          </p:cNvGraphicFramePr>
          <p:nvPr>
            <p:custDataLst>
              <p:tags r:id="rId11"/>
            </p:custDataLst>
          </p:nvPr>
        </p:nvGraphicFramePr>
        <p:xfrm>
          <a:off x="6231255" y="3405505"/>
          <a:ext cx="2529840" cy="564515"/>
        </p:xfrm>
        <a:graphic>
          <a:graphicData uri="http://schemas.openxmlformats.org/presentationml/2006/ole">
            <mc:AlternateContent xmlns:mc="http://schemas.openxmlformats.org/markup-compatibility/2006">
              <mc:Choice xmlns:v="urn:schemas-microsoft-com:vml" Requires="v">
                <p:oleObj spid="_x0000_s13315" name="Equation" r:id="rId12" imgW="35052000" imgH="7315200" progId="">
                  <p:embed/>
                </p:oleObj>
              </mc:Choice>
              <mc:Fallback>
                <p:oleObj name="Equation" r:id="rId12" imgW="35052000" imgH="7315200" progId="">
                  <p:embed/>
                  <p:pic>
                    <p:nvPicPr>
                      <p:cNvPr id="0" name="图片 13314"/>
                      <p:cNvPicPr>
                        <a:picLocks noChangeAspect="1"/>
                      </p:cNvPicPr>
                      <p:nvPr/>
                    </p:nvPicPr>
                    <p:blipFill>
                      <a:blip r:embed="rId13"/>
                      <a:stretch>
                        <a:fillRect/>
                      </a:stretch>
                    </p:blipFill>
                    <p:spPr>
                      <a:xfrm>
                        <a:off x="6231255" y="3405505"/>
                        <a:ext cx="2529840" cy="564515"/>
                      </a:xfrm>
                      <a:prstGeom prst="rect">
                        <a:avLst/>
                      </a:prstGeom>
                      <a:noFill/>
                      <a:ln w="9525">
                        <a:noFill/>
                      </a:ln>
                    </p:spPr>
                  </p:pic>
                </p:oleObj>
              </mc:Fallback>
            </mc:AlternateContent>
          </a:graphicData>
        </a:graphic>
      </p:graphicFrame>
      <p:graphicFrame>
        <p:nvGraphicFramePr>
          <p:cNvPr id="219137" name="Object 1"/>
          <p:cNvGraphicFramePr>
            <a:graphicFrameLocks noChangeAspect="1"/>
          </p:cNvGraphicFramePr>
          <p:nvPr>
            <p:custDataLst>
              <p:tags r:id="rId14"/>
            </p:custDataLst>
          </p:nvPr>
        </p:nvGraphicFramePr>
        <p:xfrm>
          <a:off x="2708910" y="5650865"/>
          <a:ext cx="2879725" cy="673735"/>
        </p:xfrm>
        <a:graphic>
          <a:graphicData uri="http://schemas.openxmlformats.org/presentationml/2006/ole">
            <mc:AlternateContent xmlns:mc="http://schemas.openxmlformats.org/markup-compatibility/2006">
              <mc:Choice xmlns:v="urn:schemas-microsoft-com:vml" Requires="v">
                <p:oleObj spid="_x0000_s14337" name="Equation" r:id="rId15" imgW="34442400" imgH="7315200" progId="">
                  <p:embed/>
                </p:oleObj>
              </mc:Choice>
              <mc:Fallback>
                <p:oleObj name="Equation" r:id="rId15" imgW="34442400" imgH="7315200" progId="">
                  <p:embed/>
                  <p:pic>
                    <p:nvPicPr>
                      <p:cNvPr id="0" name="图片 14336"/>
                      <p:cNvPicPr>
                        <a:picLocks noChangeAspect="1"/>
                      </p:cNvPicPr>
                      <p:nvPr/>
                    </p:nvPicPr>
                    <p:blipFill>
                      <a:blip r:embed="rId16"/>
                      <a:stretch>
                        <a:fillRect/>
                      </a:stretch>
                    </p:blipFill>
                    <p:spPr>
                      <a:xfrm>
                        <a:off x="2708910" y="5650865"/>
                        <a:ext cx="2879725" cy="673735"/>
                      </a:xfrm>
                      <a:prstGeom prst="rect">
                        <a:avLst/>
                      </a:prstGeom>
                      <a:noFill/>
                      <a:ln w="9525">
                        <a:noFill/>
                      </a:ln>
                    </p:spPr>
                  </p:pic>
                </p:oleObj>
              </mc:Fallback>
            </mc:AlternateContent>
          </a:graphicData>
        </a:graphic>
      </p:graphicFrame>
    </p:spTree>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27000" y="1513205"/>
            <a:ext cx="8874125" cy="270065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贝叶斯学习（不做要求）</a:t>
            </a:r>
            <a:endParaRPr lang="zh-CN" altLang="en-US"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朴素贝叶斯分类器（</a:t>
            </a:r>
            <a:r>
              <a:rPr lang="en-US" sz="2300" dirty="0" smtClean="0">
                <a:latin typeface="+mj-lt"/>
                <a:ea typeface="黑体" panose="02010609060101010101" pitchFamily="49" charset="-122"/>
                <a:cs typeface="+mj-lt"/>
                <a:sym typeface="+mn-ea"/>
              </a:rPr>
              <a:t>Naive </a:t>
            </a:r>
            <a:r>
              <a:rPr lang="en-US" sz="2300" dirty="0" err="1" smtClean="0">
                <a:latin typeface="+mj-lt"/>
                <a:ea typeface="黑体" panose="02010609060101010101" pitchFamily="49" charset="-122"/>
                <a:cs typeface="+mj-lt"/>
                <a:sym typeface="+mn-ea"/>
              </a:rPr>
              <a:t>Bayes</a:t>
            </a:r>
            <a:r>
              <a:rPr lang="en-US" sz="2300" dirty="0" smtClean="0">
                <a:latin typeface="+mj-lt"/>
                <a:ea typeface="黑体" panose="02010609060101010101" pitchFamily="49" charset="-122"/>
                <a:cs typeface="+mj-lt"/>
                <a:sym typeface="+mn-ea"/>
              </a:rPr>
              <a:t> Classifier</a:t>
            </a:r>
            <a:r>
              <a:rPr lang="zh-CN" altLang="en-US" sz="2300" dirty="0" smtClean="0">
                <a:latin typeface="+mj-lt"/>
                <a:ea typeface="黑体" panose="02010609060101010101" pitchFamily="49" charset="-122"/>
                <a:cs typeface="+mj-lt"/>
                <a:sym typeface="+mn-ea"/>
              </a:rPr>
              <a:t>）是最基本的也是最常用贝叶斯学习方法之一，其性能可达到人工神经网络和决策树学习的水平。朴素贝叶斯分类器基于一个简单的假定：在给定</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目标值</a:t>
            </a:r>
            <a:r>
              <a:rPr lang="en-US" altLang="zh-CN"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时属性值之间相互条件独立。该假定说明给定实例的目标值情况下，观察到联合的</a:t>
            </a:r>
            <a:r>
              <a:rPr lang="en-US" sz="2300" i="1" dirty="0" smtClean="0">
                <a:latin typeface="+mj-lt"/>
                <a:ea typeface="黑体" panose="02010609060101010101" pitchFamily="49" charset="-122"/>
                <a:cs typeface="+mj-lt"/>
                <a:sym typeface="+mn-ea"/>
              </a:rPr>
              <a:t>a</a:t>
            </a:r>
            <a:r>
              <a:rPr lang="en-US" sz="2300" baseline="-25000" dirty="0" smtClean="0">
                <a:latin typeface="+mj-lt"/>
                <a:ea typeface="黑体" panose="02010609060101010101" pitchFamily="49" charset="-122"/>
                <a:cs typeface="+mj-lt"/>
                <a:sym typeface="+mn-ea"/>
              </a:rPr>
              <a:t>1</a:t>
            </a:r>
            <a:r>
              <a:rPr lang="en-US" sz="2300" dirty="0" smtClean="0">
                <a:latin typeface="+mj-lt"/>
                <a:ea typeface="黑体" panose="02010609060101010101" pitchFamily="49" charset="-122"/>
                <a:cs typeface="+mj-lt"/>
                <a:sym typeface="+mn-ea"/>
              </a:rPr>
              <a:t>, </a:t>
            </a:r>
            <a:r>
              <a:rPr lang="en-US" sz="2300" i="1" dirty="0" smtClean="0">
                <a:latin typeface="+mj-lt"/>
                <a:ea typeface="黑体" panose="02010609060101010101" pitchFamily="49" charset="-122"/>
                <a:cs typeface="+mj-lt"/>
                <a:sym typeface="+mn-ea"/>
              </a:rPr>
              <a:t>a</a:t>
            </a:r>
            <a:r>
              <a:rPr lang="en-US" sz="2300" baseline="-25000" dirty="0" smtClean="0">
                <a:latin typeface="+mj-lt"/>
                <a:ea typeface="黑体" panose="02010609060101010101" pitchFamily="49" charset="-122"/>
                <a:cs typeface="+mj-lt"/>
                <a:sym typeface="+mn-ea"/>
              </a:rPr>
              <a:t>2</a:t>
            </a:r>
            <a:r>
              <a:rPr lang="en-US" sz="2300" dirty="0" smtClean="0">
                <a:latin typeface="+mj-lt"/>
                <a:ea typeface="黑体" panose="02010609060101010101" pitchFamily="49" charset="-122"/>
                <a:cs typeface="+mj-lt"/>
                <a:sym typeface="+mn-ea"/>
              </a:rPr>
              <a:t>…</a:t>
            </a:r>
            <a:r>
              <a:rPr lang="en-US" sz="2300" i="1" dirty="0" smtClean="0">
                <a:latin typeface="+mj-lt"/>
                <a:ea typeface="黑体" panose="02010609060101010101" pitchFamily="49" charset="-122"/>
                <a:cs typeface="+mj-lt"/>
                <a:sym typeface="+mn-ea"/>
              </a:rPr>
              <a:t>a</a:t>
            </a:r>
            <a:r>
              <a:rPr lang="en-US" sz="2300" i="1" baseline="-25000" dirty="0" smtClean="0">
                <a:latin typeface="+mj-lt"/>
                <a:ea typeface="黑体" panose="02010609060101010101" pitchFamily="49" charset="-122"/>
                <a:cs typeface="+mj-lt"/>
                <a:sym typeface="+mn-ea"/>
              </a:rPr>
              <a:t>n</a:t>
            </a:r>
            <a:r>
              <a:rPr lang="zh-CN" altLang="en-US" sz="2300" dirty="0" smtClean="0">
                <a:latin typeface="+mj-lt"/>
                <a:ea typeface="黑体" panose="02010609060101010101" pitchFamily="49" charset="-122"/>
                <a:cs typeface="+mj-lt"/>
                <a:sym typeface="+mn-ea"/>
              </a:rPr>
              <a:t>的概率等于对每个单独属性的概率乘积 </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朴素</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是指整个形式化过程只做最原始、最简单的假设。</a:t>
            </a:r>
            <a:endParaRPr lang="zh-CN" altLang="en-US" sz="2300" b="1" dirty="0" smtClean="0">
              <a:latin typeface="+mj-lt"/>
              <a:ea typeface="黑体" panose="02010609060101010101" pitchFamily="49" charset="-122"/>
              <a:cs typeface="+mj-lt"/>
              <a:sym typeface="Symbol" panose="05050102010706020507" charset="0"/>
            </a:endParaRPr>
          </a:p>
        </p:txBody>
      </p:sp>
      <p:graphicFrame>
        <p:nvGraphicFramePr>
          <p:cNvPr id="218113" name="Object 1"/>
          <p:cNvGraphicFramePr>
            <a:graphicFrameLocks noChangeAspect="1"/>
          </p:cNvGraphicFramePr>
          <p:nvPr>
            <p:custDataLst>
              <p:tags r:id="rId3"/>
            </p:custDataLst>
          </p:nvPr>
        </p:nvGraphicFramePr>
        <p:xfrm>
          <a:off x="1711325" y="4220845"/>
          <a:ext cx="5330190" cy="684530"/>
        </p:xfrm>
        <a:graphic>
          <a:graphicData uri="http://schemas.openxmlformats.org/presentationml/2006/ole">
            <mc:AlternateContent xmlns:mc="http://schemas.openxmlformats.org/markup-compatibility/2006">
              <mc:Choice xmlns:v="urn:schemas-microsoft-com:vml" Requires="v">
                <p:oleObj spid="_x0000_s15361" name="Equation" r:id="rId4" imgW="49072800" imgH="6400800" progId="">
                  <p:embed/>
                </p:oleObj>
              </mc:Choice>
              <mc:Fallback>
                <p:oleObj name="Equation" r:id="rId4" imgW="49072800" imgH="6400800" progId="">
                  <p:embed/>
                  <p:pic>
                    <p:nvPicPr>
                      <p:cNvPr id="0" name="图片 15360"/>
                      <p:cNvPicPr>
                        <a:picLocks noChangeAspect="1"/>
                      </p:cNvPicPr>
                      <p:nvPr/>
                    </p:nvPicPr>
                    <p:blipFill>
                      <a:blip r:embed="rId5"/>
                      <a:stretch>
                        <a:fillRect/>
                      </a:stretch>
                    </p:blipFill>
                    <p:spPr>
                      <a:xfrm>
                        <a:off x="1711325" y="4220845"/>
                        <a:ext cx="5330190" cy="684530"/>
                      </a:xfrm>
                      <a:prstGeom prst="rect">
                        <a:avLst/>
                      </a:prstGeom>
                      <a:noFill/>
                      <a:ln w="9525">
                        <a:noFill/>
                      </a:ln>
                    </p:spPr>
                  </p:pic>
                </p:oleObj>
              </mc:Fallback>
            </mc:AlternateContent>
          </a:graphicData>
        </a:graphic>
      </p:graphicFrame>
    </p:spTree>
  </p:cSld>
  <p:clrMapOvr>
    <a:masterClrMapping/>
  </p:clrMapOv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2"/>
            </p:custDataLst>
          </p:nvPr>
        </p:nvSpPr>
        <p:spPr>
          <a:xfrm>
            <a:off x="127000" y="1441450"/>
            <a:ext cx="8874125" cy="382143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贝叶斯学习（不做要求）</a:t>
            </a:r>
            <a:endParaRPr lang="zh-CN" altLang="en-US"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因此，朴素贝叶斯分类器所使用的方法：</a:t>
            </a:r>
            <a:endParaRPr lang="zh-CN" altLang="en-US" sz="2300" dirty="0" smtClean="0">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zh-CN" altLang="en-US" b="1" dirty="0" smtClean="0">
              <a:cs typeface="+mn-cs"/>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endParaRPr lang="zh-CN" altLang="en-US" b="1" dirty="0" smtClean="0">
              <a:cs typeface="+mn-cs"/>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ym typeface="+mn-ea"/>
              </a:rPr>
              <a:t>             </a:t>
            </a:r>
            <a:r>
              <a:rPr lang="zh-CN" altLang="en-US" sz="2200" dirty="0" smtClean="0">
                <a:sym typeface="+mn-ea"/>
              </a:rPr>
              <a:t>其</a:t>
            </a:r>
            <a:r>
              <a:rPr lang="en-US" altLang="zh-CN" sz="2200" dirty="0" smtClean="0">
                <a:sym typeface="+mn-ea"/>
              </a:rPr>
              <a:t> </a:t>
            </a:r>
            <a:r>
              <a:rPr lang="zh-CN" altLang="en-US" sz="2200" dirty="0" smtClean="0">
                <a:sym typeface="+mn-ea"/>
              </a:rPr>
              <a:t>中</a:t>
            </a:r>
            <a:r>
              <a:rPr lang="en-US" sz="2200" i="1" dirty="0" err="1" smtClean="0">
                <a:sym typeface="+mn-ea"/>
              </a:rPr>
              <a:t>v</a:t>
            </a:r>
            <a:r>
              <a:rPr lang="en-US" sz="2200" i="1" baseline="-25000" dirty="0" err="1" smtClean="0">
                <a:sym typeface="+mn-ea"/>
              </a:rPr>
              <a:t>NB</a:t>
            </a:r>
            <a:r>
              <a:rPr lang="zh-CN" altLang="en-US" sz="2200" dirty="0" smtClean="0">
                <a:sym typeface="+mn-ea"/>
              </a:rPr>
              <a:t>表示朴素贝叶斯分类器输出的目标值。</a:t>
            </a:r>
            <a:endParaRPr lang="zh-CN" altLang="en-US" b="1" dirty="0" smtClean="0">
              <a:cs typeface="+mn-cs"/>
              <a:sym typeface="Symbol" panose="05050102010706020507" charset="0"/>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朴素贝叶斯学习方法需要估计不同的</a:t>
            </a:r>
            <a:r>
              <a:rPr lang="en-US" sz="2300" i="1" dirty="0" smtClean="0">
                <a:latin typeface="+mj-lt"/>
                <a:ea typeface="黑体" panose="02010609060101010101" pitchFamily="49" charset="-122"/>
                <a:cs typeface="+mj-lt"/>
                <a:sym typeface="+mn-ea"/>
              </a:rPr>
              <a:t>P</a:t>
            </a:r>
            <a:r>
              <a:rPr lang="en-US" sz="2300" dirty="0" smtClean="0">
                <a:latin typeface="+mj-lt"/>
                <a:ea typeface="黑体" panose="02010609060101010101" pitchFamily="49" charset="-122"/>
                <a:cs typeface="+mj-lt"/>
                <a:sym typeface="+mn-ea"/>
              </a:rPr>
              <a:t>(</a:t>
            </a:r>
            <a:r>
              <a:rPr lang="en-US" sz="2300" i="1" dirty="0" err="1" smtClean="0">
                <a:latin typeface="+mj-lt"/>
                <a:ea typeface="黑体" panose="02010609060101010101" pitchFamily="49" charset="-122"/>
                <a:cs typeface="+mj-lt"/>
                <a:sym typeface="+mn-ea"/>
              </a:rPr>
              <a:t>v</a:t>
            </a:r>
            <a:r>
              <a:rPr lang="en-US" sz="2300" i="1" baseline="-25000" dirty="0" err="1" smtClean="0">
                <a:latin typeface="+mj-lt"/>
                <a:ea typeface="黑体" panose="02010609060101010101" pitchFamily="49" charset="-122"/>
                <a:cs typeface="+mj-lt"/>
                <a:sym typeface="+mn-ea"/>
              </a:rPr>
              <a:t>j</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和</a:t>
            </a:r>
            <a:r>
              <a:rPr lang="en-US" sz="2300" i="1" dirty="0" smtClean="0">
                <a:latin typeface="+mj-lt"/>
                <a:ea typeface="黑体" panose="02010609060101010101" pitchFamily="49" charset="-122"/>
                <a:cs typeface="+mj-lt"/>
                <a:sym typeface="+mn-ea"/>
              </a:rPr>
              <a:t>P</a:t>
            </a:r>
            <a:r>
              <a:rPr lang="en-US" sz="2300" dirty="0" smtClean="0">
                <a:latin typeface="+mj-lt"/>
                <a:ea typeface="黑体" panose="02010609060101010101" pitchFamily="49" charset="-122"/>
                <a:cs typeface="+mj-lt"/>
                <a:sym typeface="+mn-ea"/>
              </a:rPr>
              <a:t>(</a:t>
            </a:r>
            <a:r>
              <a:rPr lang="en-US" sz="2300" i="1" dirty="0" err="1" smtClean="0">
                <a:latin typeface="+mj-lt"/>
                <a:ea typeface="黑体" panose="02010609060101010101" pitchFamily="49" charset="-122"/>
                <a:cs typeface="+mj-lt"/>
                <a:sym typeface="+mn-ea"/>
              </a:rPr>
              <a:t>a</a:t>
            </a:r>
            <a:r>
              <a:rPr lang="en-US" sz="2300" i="1" baseline="-25000" dirty="0" err="1" smtClean="0">
                <a:latin typeface="+mj-lt"/>
                <a:ea typeface="黑体" panose="02010609060101010101" pitchFamily="49" charset="-122"/>
                <a:cs typeface="+mj-lt"/>
                <a:sym typeface="+mn-ea"/>
              </a:rPr>
              <a:t>i</a:t>
            </a:r>
            <a:r>
              <a:rPr lang="en-US" sz="2300" dirty="0" err="1" smtClean="0">
                <a:latin typeface="+mj-lt"/>
                <a:ea typeface="黑体" panose="02010609060101010101" pitchFamily="49" charset="-122"/>
                <a:cs typeface="+mj-lt"/>
                <a:sym typeface="+mn-ea"/>
              </a:rPr>
              <a:t>|</a:t>
            </a:r>
            <a:r>
              <a:rPr lang="en-US" sz="2300" i="1" dirty="0" err="1" smtClean="0">
                <a:latin typeface="+mj-lt"/>
                <a:ea typeface="黑体" panose="02010609060101010101" pitchFamily="49" charset="-122"/>
                <a:cs typeface="+mj-lt"/>
                <a:sym typeface="+mn-ea"/>
              </a:rPr>
              <a:t>v</a:t>
            </a:r>
            <a:r>
              <a:rPr lang="en-US" sz="2300" i="1" baseline="-25000" dirty="0" err="1" smtClean="0">
                <a:latin typeface="+mj-lt"/>
                <a:ea typeface="黑体" panose="02010609060101010101" pitchFamily="49" charset="-122"/>
                <a:cs typeface="+mj-lt"/>
                <a:sym typeface="+mn-ea"/>
              </a:rPr>
              <a:t>j</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项，对应待学习的假设。然后，使用</a:t>
            </a:r>
            <a:r>
              <a:rPr lang="en-US" sz="2300" i="1" dirty="0" err="1" smtClean="0">
                <a:latin typeface="+mj-lt"/>
                <a:ea typeface="黑体" panose="02010609060101010101" pitchFamily="49" charset="-122"/>
                <a:cs typeface="+mj-lt"/>
                <a:sym typeface="+mn-ea"/>
              </a:rPr>
              <a:t>v</a:t>
            </a:r>
            <a:r>
              <a:rPr lang="en-US" sz="2300" i="1" baseline="-25000" dirty="0" err="1" smtClean="0">
                <a:latin typeface="+mj-lt"/>
                <a:ea typeface="黑体" panose="02010609060101010101" pitchFamily="49" charset="-122"/>
                <a:cs typeface="+mj-lt"/>
                <a:sym typeface="+mn-ea"/>
              </a:rPr>
              <a:t>NB</a:t>
            </a:r>
            <a:r>
              <a:rPr lang="zh-CN" altLang="en-US" sz="2300" dirty="0" smtClean="0">
                <a:latin typeface="+mj-lt"/>
                <a:ea typeface="黑体" panose="02010609060101010101" pitchFamily="49" charset="-122"/>
                <a:cs typeface="+mj-lt"/>
                <a:sym typeface="+mn-ea"/>
              </a:rPr>
              <a:t>公式的规则来分类新实例。可见，只要所需的条件独立性被满足，朴素贝叶斯分类</a:t>
            </a:r>
            <a:r>
              <a:rPr lang="en-US" sz="2300" i="1" dirty="0" err="1" smtClean="0">
                <a:latin typeface="+mj-lt"/>
                <a:ea typeface="黑体" panose="02010609060101010101" pitchFamily="49" charset="-122"/>
                <a:cs typeface="+mj-lt"/>
                <a:sym typeface="+mn-ea"/>
              </a:rPr>
              <a:t>v</a:t>
            </a:r>
            <a:r>
              <a:rPr lang="en-US" sz="2300" i="1" baseline="-25000" dirty="0" err="1" smtClean="0">
                <a:latin typeface="+mj-lt"/>
                <a:ea typeface="黑体" panose="02010609060101010101" pitchFamily="49" charset="-122"/>
                <a:cs typeface="+mj-lt"/>
                <a:sym typeface="+mn-ea"/>
              </a:rPr>
              <a:t>NB</a:t>
            </a:r>
            <a:r>
              <a:rPr lang="zh-CN" altLang="en-US" sz="2300" dirty="0" smtClean="0">
                <a:latin typeface="+mj-lt"/>
                <a:ea typeface="黑体" panose="02010609060101010101" pitchFamily="49" charset="-122"/>
                <a:cs typeface="+mj-lt"/>
                <a:sym typeface="+mn-ea"/>
              </a:rPr>
              <a:t>等于</a:t>
            </a:r>
            <a:r>
              <a:rPr lang="en-US" sz="2300" i="1" dirty="0" smtClean="0">
                <a:latin typeface="+mj-lt"/>
                <a:ea typeface="黑体" panose="02010609060101010101" pitchFamily="49" charset="-122"/>
                <a:cs typeface="+mj-lt"/>
                <a:sym typeface="+mn-ea"/>
              </a:rPr>
              <a:t>MAP</a:t>
            </a:r>
            <a:r>
              <a:rPr lang="zh-CN" altLang="en-US" sz="2300" dirty="0" smtClean="0">
                <a:latin typeface="+mj-lt"/>
                <a:ea typeface="黑体" panose="02010609060101010101" pitchFamily="49" charset="-122"/>
                <a:cs typeface="+mj-lt"/>
                <a:sym typeface="+mn-ea"/>
              </a:rPr>
              <a:t>分类。</a:t>
            </a:r>
            <a:endParaRPr lang="en-US" altLang="zh-CN" sz="2300" b="1" dirty="0" smtClean="0">
              <a:latin typeface="+mj-lt"/>
              <a:ea typeface="黑体" panose="02010609060101010101" pitchFamily="49" charset="-122"/>
              <a:cs typeface="+mj-lt"/>
              <a:sym typeface="Symbol" panose="05050102010706020507" charset="0"/>
            </a:endParaRPr>
          </a:p>
        </p:txBody>
      </p:sp>
      <p:graphicFrame>
        <p:nvGraphicFramePr>
          <p:cNvPr id="217089" name="Object 1"/>
          <p:cNvGraphicFramePr>
            <a:graphicFrameLocks noChangeAspect="1"/>
          </p:cNvGraphicFramePr>
          <p:nvPr>
            <p:custDataLst>
              <p:tags r:id="rId3"/>
            </p:custDataLst>
          </p:nvPr>
        </p:nvGraphicFramePr>
        <p:xfrm>
          <a:off x="1824990" y="2504440"/>
          <a:ext cx="5104765" cy="864235"/>
        </p:xfrm>
        <a:graphic>
          <a:graphicData uri="http://schemas.openxmlformats.org/presentationml/2006/ole">
            <mc:AlternateContent xmlns:mc="http://schemas.openxmlformats.org/markup-compatibility/2006">
              <mc:Choice xmlns:v="urn:schemas-microsoft-com:vml" Requires="v">
                <p:oleObj spid="_x0000_s16385" name="Equation" r:id="rId4" imgW="49987200" imgH="8534400" progId="">
                  <p:embed/>
                </p:oleObj>
              </mc:Choice>
              <mc:Fallback>
                <p:oleObj name="Equation" r:id="rId4" imgW="49987200" imgH="8534400" progId="">
                  <p:embed/>
                  <p:pic>
                    <p:nvPicPr>
                      <p:cNvPr id="0" name="图片 16384"/>
                      <p:cNvPicPr>
                        <a:picLocks noChangeAspect="1"/>
                      </p:cNvPicPr>
                      <p:nvPr/>
                    </p:nvPicPr>
                    <p:blipFill>
                      <a:blip r:embed="rId5"/>
                      <a:stretch>
                        <a:fillRect/>
                      </a:stretch>
                    </p:blipFill>
                    <p:spPr>
                      <a:xfrm>
                        <a:off x="1824990" y="2504440"/>
                        <a:ext cx="5104765" cy="864235"/>
                      </a:xfrm>
                      <a:prstGeom prst="rect">
                        <a:avLst/>
                      </a:prstGeom>
                      <a:noFill/>
                      <a:ln w="9525">
                        <a:noFill/>
                      </a:ln>
                    </p:spPr>
                  </p:pic>
                </p:oleObj>
              </mc:Fallback>
            </mc:AlternateContent>
          </a:graphicData>
        </a:graphic>
      </p:graphicFrame>
    </p:spTree>
  </p:cSld>
  <p:clrMapOvr>
    <a:masterClrMapping/>
  </p:clrMapOv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4" name="Rectangle 3"/>
          <p:cNvSpPr>
            <a:spLocks noGrp="1" noRot="1"/>
          </p:cNvSpPr>
          <p:nvPr>
            <p:custDataLst>
              <p:tags r:id="rId2"/>
            </p:custDataLst>
          </p:nvPr>
        </p:nvSpPr>
        <p:spPr>
          <a:xfrm>
            <a:off x="127000" y="1369695"/>
            <a:ext cx="8874125" cy="18161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强</a:t>
            </a:r>
            <a:r>
              <a:rPr lang="zh-CN" altLang="en-US" dirty="0" smtClean="0">
                <a:solidFill>
                  <a:srgbClr val="134AD5"/>
                </a:solidFill>
                <a:ea typeface="黑体" panose="02010609060101010101" pitchFamily="49" charset="-122"/>
                <a:cs typeface="+mn-lt"/>
                <a:sym typeface="+mn-ea"/>
              </a:rPr>
              <a:t>化</a:t>
            </a:r>
            <a:r>
              <a:rPr lang="zh-CN" altLang="en-US" dirty="0" smtClean="0">
                <a:solidFill>
                  <a:srgbClr val="134AD5"/>
                </a:solidFill>
                <a:ea typeface="黑体" panose="02010609060101010101" pitchFamily="49" charset="-122"/>
                <a:cs typeface="+mn-lt"/>
                <a:sym typeface="+mn-ea"/>
              </a:rPr>
              <a:t>学习</a:t>
            </a:r>
            <a:endParaRPr lang="zh-CN" altLang="en-US"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b="1" dirty="0" smtClean="0">
                <a:latin typeface="+mj-lt"/>
                <a:ea typeface="黑体" panose="02010609060101010101" pitchFamily="49" charset="-122"/>
                <a:cs typeface="+mj-lt"/>
                <a:sym typeface="Symbol" panose="05050102010706020507" charset="0"/>
              </a:rPr>
              <a:t>      - </a:t>
            </a:r>
            <a:r>
              <a:rPr lang="zh-CN" altLang="en-US" sz="2300" dirty="0" smtClean="0">
                <a:latin typeface="+mj-lt"/>
                <a:ea typeface="黑体" panose="02010609060101010101" pitchFamily="49" charset="-122"/>
                <a:cs typeface="+mj-lt"/>
                <a:sym typeface="+mn-ea"/>
              </a:rPr>
              <a:t>强化学习主要研究的是如何协助自治</a:t>
            </a:r>
            <a:r>
              <a:rPr lang="en-US" sz="2300" dirty="0" smtClean="0">
                <a:latin typeface="+mj-lt"/>
                <a:ea typeface="黑体" panose="02010609060101010101" pitchFamily="49" charset="-122"/>
                <a:cs typeface="+mj-lt"/>
                <a:sym typeface="+mn-ea"/>
              </a:rPr>
              <a:t>Agent</a:t>
            </a:r>
            <a:r>
              <a:rPr lang="zh-CN" altLang="en-US" sz="2300" dirty="0" smtClean="0">
                <a:latin typeface="+mj-lt"/>
                <a:ea typeface="黑体" panose="02010609060101010101" pitchFamily="49" charset="-122"/>
                <a:cs typeface="+mj-lt"/>
                <a:sym typeface="+mn-ea"/>
              </a:rPr>
              <a:t>（或机器人）的学习活动，进而达到选择最优动作的目的。</a:t>
            </a:r>
            <a:endParaRPr lang="zh-CN" altLang="en-US" sz="2300" dirty="0" smtClean="0">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latin typeface="+mj-lt"/>
                <a:ea typeface="黑体" panose="02010609060101010101" pitchFamily="49" charset="-122"/>
                <a:cs typeface="+mj-lt"/>
                <a:sym typeface="+mn-ea"/>
              </a:rPr>
              <a:t> </a:t>
            </a: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强化学习中的</a:t>
            </a:r>
            <a:r>
              <a:rPr lang="en-US" sz="2300" dirty="0" smtClean="0">
                <a:latin typeface="+mj-lt"/>
                <a:ea typeface="黑体" panose="02010609060101010101" pitchFamily="49" charset="-122"/>
                <a:cs typeface="+mj-lt"/>
                <a:sym typeface="+mn-ea"/>
              </a:rPr>
              <a:t>Agent</a:t>
            </a:r>
            <a:r>
              <a:rPr lang="zh-CN" altLang="en-US" sz="2300" dirty="0" smtClean="0">
                <a:latin typeface="+mj-lt"/>
                <a:ea typeface="黑体" panose="02010609060101010101" pitchFamily="49" charset="-122"/>
                <a:cs typeface="+mj-lt"/>
                <a:sym typeface="+mn-ea"/>
              </a:rPr>
              <a:t>需要具备与环境的交互能力和自治能力。</a:t>
            </a:r>
            <a:endParaRPr lang="en-US" altLang="zh-CN" sz="2300" b="1" dirty="0" smtClean="0">
              <a:latin typeface="+mj-lt"/>
              <a:ea typeface="黑体" panose="02010609060101010101" pitchFamily="49" charset="-122"/>
              <a:cs typeface="+mj-lt"/>
              <a:sym typeface="+mn-ea"/>
            </a:endParaRPr>
          </a:p>
        </p:txBody>
      </p:sp>
      <p:pic>
        <p:nvPicPr>
          <p:cNvPr id="5" name="Picture 2"/>
          <p:cNvPicPr>
            <a:picLocks noChangeAspect="1" noChangeArrowheads="1"/>
          </p:cNvPicPr>
          <p:nvPr>
            <p:custDataLst>
              <p:tags r:id="rId3"/>
            </p:custDataLst>
          </p:nvPr>
        </p:nvPicPr>
        <p:blipFill>
          <a:blip r:embed="rId4"/>
          <a:srcRect/>
          <a:stretch>
            <a:fillRect/>
          </a:stretch>
        </p:blipFill>
        <p:spPr bwMode="auto">
          <a:xfrm>
            <a:off x="1143635" y="3358515"/>
            <a:ext cx="6778625" cy="2924175"/>
          </a:xfrm>
          <a:prstGeom prst="rect">
            <a:avLst/>
          </a:prstGeom>
          <a:noFill/>
          <a:ln w="9525">
            <a:noFill/>
            <a:miter lim="800000"/>
            <a:headEnd/>
            <a:tailEnd/>
          </a:ln>
          <a:effectLst/>
        </p:spPr>
      </p:pic>
      <p:sp>
        <p:nvSpPr>
          <p:cNvPr id="7" name="TextBox 6"/>
          <p:cNvSpPr txBox="1"/>
          <p:nvPr>
            <p:custDataLst>
              <p:tags r:id="rId5"/>
            </p:custDataLst>
          </p:nvPr>
        </p:nvSpPr>
        <p:spPr>
          <a:xfrm>
            <a:off x="6943725" y="4064635"/>
            <a:ext cx="1281430" cy="46037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en-US" dirty="0" smtClean="0"/>
              <a:t> Agent</a:t>
            </a:r>
            <a:endParaRPr lang="zh-CN" altLang="en-US" dirty="0" smtClean="0"/>
          </a:p>
        </p:txBody>
      </p:sp>
    </p:spTree>
  </p:cSld>
  <p:clrMapOvr>
    <a:masterClrMapping/>
  </p:clrMapOvr>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27000" y="1369695"/>
            <a:ext cx="8874125" cy="36556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强化学习（续）</a:t>
            </a:r>
            <a:endParaRPr lang="zh-CN" altLang="en-US"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b="1" dirty="0" smtClean="0">
                <a:latin typeface="+mj-lt"/>
                <a:ea typeface="黑体" panose="02010609060101010101" pitchFamily="49" charset="-122"/>
                <a:cs typeface="+mj-lt"/>
                <a:sym typeface="Symbol" panose="05050102010706020507" charset="0"/>
              </a:rPr>
              <a:t>      - </a:t>
            </a:r>
            <a:r>
              <a:rPr lang="zh-CN" altLang="en-US" sz="2300" dirty="0" smtClean="0">
                <a:latin typeface="+mj-lt"/>
                <a:ea typeface="黑体" panose="02010609060101010101" pitchFamily="49" charset="-122"/>
                <a:cs typeface="+mj-lt"/>
                <a:sym typeface="+mn-ea"/>
              </a:rPr>
              <a:t>状态：</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通常，将一个</a:t>
            </a:r>
            <a:r>
              <a:rPr lang="en-US" sz="2300" dirty="0" smtClean="0">
                <a:latin typeface="宋体" panose="02010600030101010101" pitchFamily="2" charset="-122"/>
                <a:ea typeface="宋体" panose="02010600030101010101" pitchFamily="2" charset="-122"/>
                <a:cs typeface="宋体" panose="02010600030101010101" pitchFamily="2" charset="-122"/>
                <a:sym typeface="+mn-ea"/>
              </a:rPr>
              <a:t>Agent</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的生存环境被描述为某可能的状态集合</a:t>
            </a:r>
            <a:r>
              <a:rPr lang="en-US" sz="2300" i="1" dirty="0" smtClean="0">
                <a:latin typeface="宋体" panose="02010600030101010101" pitchFamily="2" charset="-122"/>
                <a:ea typeface="宋体" panose="02010600030101010101" pitchFamily="2" charset="-122"/>
                <a:cs typeface="宋体" panose="02010600030101010101" pitchFamily="2" charset="-122"/>
                <a:sym typeface="+mn-ea"/>
              </a:rPr>
              <a:t>S</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b="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动作：</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Agent可执行的可能动作集合</a:t>
            </a:r>
            <a:r>
              <a:rPr lang="zh-CN" altLang="en-US" sz="2300" i="1" dirty="0" smtClean="0">
                <a:latin typeface="宋体" panose="02010600030101010101" pitchFamily="2" charset="-122"/>
                <a:ea typeface="宋体" panose="02010600030101010101" pitchFamily="2" charset="-122"/>
                <a:cs typeface="宋体" panose="02010600030101010101" pitchFamily="2" charset="-122"/>
                <a:sym typeface="+mn-ea"/>
              </a:rPr>
              <a:t>A</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300" b="1" dirty="0" smtClean="0">
              <a:latin typeface="宋体" panose="02010600030101010101" pitchFamily="2" charset="-122"/>
              <a:ea typeface="宋体" panose="02010600030101010101" pitchFamily="2" charset="-122"/>
              <a:cs typeface="宋体" panose="02010600030101010101" pitchFamily="2"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latin typeface="+mj-lt"/>
                <a:ea typeface="黑体" panose="02010609060101010101" pitchFamily="49" charset="-122"/>
                <a:cs typeface="+mj-lt"/>
                <a:sym typeface="+mn-ea"/>
              </a:rPr>
              <a:t>      - 回报：</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当在状态</a:t>
            </a:r>
            <a:r>
              <a:rPr lang="zh-CN" altLang="en-US" sz="2300" i="1" dirty="0" smtClean="0">
                <a:latin typeface="宋体" panose="02010600030101010101" pitchFamily="2" charset="-122"/>
                <a:ea typeface="宋体" panose="02010600030101010101" pitchFamily="2" charset="-122"/>
                <a:cs typeface="宋体" panose="02010600030101010101" pitchFamily="2" charset="-122"/>
                <a:sym typeface="+mn-ea"/>
              </a:rPr>
              <a:t>s</a:t>
            </a:r>
            <a:r>
              <a:rPr lang="zh-CN" altLang="en-US" sz="2300" i="1" baseline="-25000" dirty="0" smtClean="0">
                <a:latin typeface="宋体" panose="02010600030101010101" pitchFamily="2" charset="-122"/>
                <a:ea typeface="宋体" panose="02010600030101010101" pitchFamily="2" charset="-122"/>
                <a:cs typeface="宋体" panose="02010600030101010101" pitchFamily="2" charset="-122"/>
                <a:sym typeface="+mn-ea"/>
              </a:rPr>
              <a:t>t</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下执行动作</a:t>
            </a:r>
            <a:r>
              <a:rPr lang="zh-CN" altLang="en-US" sz="2300" i="1" dirty="0" smtClean="0">
                <a:latin typeface="宋体" panose="02010600030101010101" pitchFamily="2" charset="-122"/>
                <a:ea typeface="宋体" panose="02010600030101010101" pitchFamily="2" charset="-122"/>
                <a:cs typeface="宋体" panose="02010600030101010101" pitchFamily="2" charset="-122"/>
                <a:sym typeface="+mn-ea"/>
              </a:rPr>
              <a:t>a</a:t>
            </a:r>
            <a:r>
              <a:rPr lang="zh-CN" altLang="en-US" sz="2300" i="1" baseline="-25000" dirty="0" smtClean="0">
                <a:latin typeface="宋体" panose="02010600030101010101" pitchFamily="2" charset="-122"/>
                <a:ea typeface="宋体" panose="02010600030101010101" pitchFamily="2" charset="-122"/>
                <a:cs typeface="宋体" panose="02010600030101010101" pitchFamily="2" charset="-122"/>
                <a:sym typeface="+mn-ea"/>
              </a:rPr>
              <a:t>t</a:t>
            </a:r>
            <a:r>
              <a:rPr lang="en-US" altLang="zh-CN" sz="2300" i="1" baseline="-25000" dirty="0" smtClean="0">
                <a:latin typeface="宋体" panose="02010600030101010101" pitchFamily="2" charset="-122"/>
                <a:ea typeface="宋体" panose="02010600030101010101" pitchFamily="2" charset="-122"/>
                <a:cs typeface="宋体" panose="02010600030101010101" pitchFamily="2" charset="-122"/>
                <a:sym typeface="+mn-ea"/>
              </a:rPr>
              <a:t> </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时，Agent收到的一个实值回报</a:t>
            </a:r>
            <a:r>
              <a:rPr lang="zh-CN" altLang="en-US" sz="2300" i="1" dirty="0" smtClean="0">
                <a:latin typeface="宋体" panose="02010600030101010101" pitchFamily="2" charset="-122"/>
                <a:ea typeface="宋体" panose="02010600030101010101" pitchFamily="2" charset="-122"/>
                <a:cs typeface="宋体" panose="02010600030101010101" pitchFamily="2" charset="-122"/>
                <a:sym typeface="+mn-ea"/>
              </a:rPr>
              <a:t>r</a:t>
            </a:r>
            <a:r>
              <a:rPr lang="zh-CN" altLang="en-US" sz="2300" i="1" baseline="-25000" dirty="0" smtClean="0">
                <a:latin typeface="宋体" panose="02010600030101010101" pitchFamily="2" charset="-122"/>
                <a:ea typeface="宋体" panose="02010600030101010101" pitchFamily="2" charset="-122"/>
                <a:cs typeface="宋体" panose="02010600030101010101" pitchFamily="2" charset="-122"/>
                <a:sym typeface="+mn-ea"/>
              </a:rPr>
              <a:t>t</a:t>
            </a:r>
            <a:r>
              <a:rPr lang="en-US" altLang="zh-CN" sz="2300" i="1" baseline="-25000" dirty="0" smtClean="0">
                <a:latin typeface="宋体" panose="02010600030101010101" pitchFamily="2" charset="-122"/>
                <a:ea typeface="宋体" panose="02010600030101010101" pitchFamily="2" charset="-122"/>
                <a:cs typeface="宋体" panose="02010600030101010101" pitchFamily="2" charset="-122"/>
                <a:sym typeface="+mn-ea"/>
              </a:rPr>
              <a:t> </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，表示此状态-动作转换的立即值；</a:t>
            </a:r>
            <a:endParaRPr lang="zh-CN" altLang="en-US" sz="2300" dirty="0" smtClean="0">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latin typeface="+mj-lt"/>
                <a:ea typeface="黑体" panose="02010609060101010101" pitchFamily="49" charset="-122"/>
                <a:cs typeface="+mj-lt"/>
                <a:sym typeface="+mn-ea"/>
              </a:rPr>
              <a:t>      - 学习任务：</a:t>
            </a:r>
            <a:r>
              <a:rPr lang="en-US" sz="2300" dirty="0" smtClean="0">
                <a:latin typeface="宋体" panose="02010600030101010101" pitchFamily="2" charset="-122"/>
                <a:ea typeface="宋体" panose="02010600030101010101" pitchFamily="2" charset="-122"/>
                <a:cs typeface="宋体" panose="02010600030101010101" pitchFamily="2" charset="-122"/>
                <a:sym typeface="+mn-ea"/>
              </a:rPr>
              <a:t>Agent</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的任务是学习一个控制策略</a:t>
            </a:r>
            <a:r>
              <a:rPr lang="en-US" sz="2300" i="1" dirty="0" smtClean="0">
                <a:latin typeface="宋体" panose="02010600030101010101" pitchFamily="2" charset="-122"/>
                <a:ea typeface="宋体" panose="02010600030101010101" pitchFamily="2" charset="-122"/>
                <a:cs typeface="宋体" panose="02010600030101010101" pitchFamily="2" charset="-122"/>
                <a:sym typeface="+mn-ea"/>
              </a:rPr>
              <a:t>π</a:t>
            </a:r>
            <a:r>
              <a:rPr lang="en-US" sz="2300" dirty="0" smtClean="0">
                <a:latin typeface="宋体" panose="02010600030101010101" pitchFamily="2" charset="-122"/>
                <a:ea typeface="宋体" panose="02010600030101010101" pitchFamily="2" charset="-122"/>
                <a:cs typeface="宋体" panose="02010600030101010101" pitchFamily="2" charset="-122"/>
                <a:sym typeface="+mn-ea"/>
              </a:rPr>
              <a:t>:</a:t>
            </a:r>
            <a:r>
              <a:rPr lang="en-US" sz="2300" i="1" dirty="0" smtClean="0">
                <a:latin typeface="宋体" panose="02010600030101010101" pitchFamily="2" charset="-122"/>
                <a:ea typeface="宋体" panose="02010600030101010101" pitchFamily="2" charset="-122"/>
                <a:cs typeface="宋体" panose="02010600030101010101" pitchFamily="2" charset="-122"/>
                <a:sym typeface="+mn-ea"/>
              </a:rPr>
              <a:t>S</a:t>
            </a:r>
            <a:r>
              <a:rPr lang="en-US" sz="2300" dirty="0" smtClean="0">
                <a:latin typeface="宋体" panose="02010600030101010101" pitchFamily="2" charset="-122"/>
                <a:ea typeface="宋体" panose="02010600030101010101" pitchFamily="2" charset="-122"/>
                <a:cs typeface="宋体" panose="02010600030101010101" pitchFamily="2" charset="-122"/>
                <a:sym typeface="+mn-ea"/>
              </a:rPr>
              <a:t>→</a:t>
            </a:r>
            <a:r>
              <a:rPr lang="en-US" sz="2300" i="1" dirty="0" smtClean="0">
                <a:latin typeface="宋体" panose="02010600030101010101" pitchFamily="2" charset="-122"/>
                <a:ea typeface="宋体" panose="02010600030101010101" pitchFamily="2" charset="-122"/>
                <a:cs typeface="宋体" panose="02010600030101010101" pitchFamily="2" charset="-122"/>
                <a:sym typeface="+mn-ea"/>
              </a:rPr>
              <a:t>A</a:t>
            </a:r>
            <a:r>
              <a:rPr lang="zh-CN" altLang="en-US" sz="2300" dirty="0" smtClean="0">
                <a:latin typeface="宋体" panose="02010600030101010101" pitchFamily="2" charset="-122"/>
                <a:ea typeface="宋体" panose="02010600030101010101" pitchFamily="2" charset="-122"/>
                <a:cs typeface="宋体" panose="02010600030101010101" pitchFamily="2" charset="-122"/>
                <a:sym typeface="+mn-ea"/>
              </a:rPr>
              <a:t>，使回报总和的期望值最大。</a:t>
            </a:r>
            <a:endParaRPr lang="en-US" altLang="zh-CN" sz="2300" b="1" dirty="0" smtClean="0">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Rectangle 3"/>
          <p:cNvSpPr>
            <a:spLocks noGrp="1" noRot="1"/>
          </p:cNvSpPr>
          <p:nvPr>
            <p:custDataLst>
              <p:tags r:id="rId2"/>
            </p:custDataLst>
          </p:nvPr>
        </p:nvSpPr>
        <p:spPr>
          <a:xfrm>
            <a:off x="127000" y="1297940"/>
            <a:ext cx="8874125" cy="49510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强化学习（续）</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b="1" dirty="0" smtClean="0">
                <a:latin typeface="+mj-lt"/>
                <a:ea typeface="黑体" panose="02010609060101010101" pitchFamily="49" charset="-122"/>
                <a:cs typeface="+mj-lt"/>
                <a:sym typeface="Symbol" panose="05050102010706020507" charset="0"/>
              </a:rPr>
              <a:t>      - </a:t>
            </a:r>
            <a:r>
              <a:rPr lang="zh-CN" altLang="en-US" sz="2300" dirty="0" smtClean="0">
                <a:latin typeface="+mj-lt"/>
                <a:ea typeface="黑体" panose="02010609060101010101" pitchFamily="49" charset="-122"/>
                <a:cs typeface="+mj-lt"/>
                <a:sym typeface="+mn-ea"/>
              </a:rPr>
              <a:t>控制策略的学习问题的形式化表示方法有多种，其中最常用的是基于马尔可夫决策过程定义方法。在马尔可夫决策过程（</a:t>
            </a:r>
            <a:r>
              <a:rPr lang="en-US" sz="2300" dirty="0" smtClean="0">
                <a:latin typeface="+mj-lt"/>
                <a:ea typeface="黑体" panose="02010609060101010101" pitchFamily="49" charset="-122"/>
                <a:cs typeface="+mj-lt"/>
                <a:sym typeface="+mn-ea"/>
              </a:rPr>
              <a:t>Markov decision process</a:t>
            </a:r>
            <a:r>
              <a:rPr lang="zh-CN" altLang="en-US" sz="2300" dirty="0" smtClean="0">
                <a:latin typeface="+mj-lt"/>
                <a:ea typeface="黑体" panose="02010609060101010101" pitchFamily="49" charset="-122"/>
                <a:cs typeface="+mj-lt"/>
                <a:sym typeface="+mn-ea"/>
              </a:rPr>
              <a:t>，</a:t>
            </a:r>
            <a:r>
              <a:rPr lang="en-US" sz="2300" dirty="0" smtClean="0">
                <a:latin typeface="+mj-lt"/>
                <a:ea typeface="黑体" panose="02010609060101010101" pitchFamily="49" charset="-122"/>
                <a:cs typeface="+mj-lt"/>
                <a:sym typeface="+mn-ea"/>
              </a:rPr>
              <a:t>MDP</a:t>
            </a:r>
            <a:r>
              <a:rPr lang="zh-CN" altLang="en-US" sz="2300" dirty="0" smtClean="0">
                <a:latin typeface="+mj-lt"/>
                <a:ea typeface="黑体" panose="02010609060101010101" pitchFamily="49" charset="-122"/>
                <a:cs typeface="+mj-lt"/>
                <a:sym typeface="+mn-ea"/>
              </a:rPr>
              <a:t>）中，</a:t>
            </a:r>
            <a:r>
              <a:rPr lang="en-US" sz="2300" dirty="0" smtClean="0">
                <a:latin typeface="+mj-lt"/>
                <a:ea typeface="黑体" panose="02010609060101010101" pitchFamily="49" charset="-122"/>
                <a:cs typeface="+mj-lt"/>
                <a:sym typeface="+mn-ea"/>
              </a:rPr>
              <a:t>Agent </a:t>
            </a:r>
            <a:r>
              <a:rPr lang="zh-CN" altLang="en-US" sz="2300" dirty="0" smtClean="0">
                <a:latin typeface="+mj-lt"/>
                <a:ea typeface="黑体" panose="02010609060101010101" pitchFamily="49" charset="-122"/>
                <a:cs typeface="+mj-lt"/>
                <a:sym typeface="+mn-ea"/>
              </a:rPr>
              <a:t>可感知到其环境的不同状态集合</a:t>
            </a:r>
            <a:r>
              <a:rPr lang="en-US" sz="2300" i="1" dirty="0" smtClean="0">
                <a:latin typeface="+mj-lt"/>
                <a:ea typeface="黑体" panose="02010609060101010101" pitchFamily="49" charset="-122"/>
                <a:cs typeface="+mj-lt"/>
                <a:sym typeface="+mn-ea"/>
              </a:rPr>
              <a:t>S</a:t>
            </a:r>
            <a:r>
              <a:rPr lang="zh-CN" altLang="en-US" sz="2300" dirty="0" smtClean="0">
                <a:latin typeface="+mj-lt"/>
                <a:ea typeface="黑体" panose="02010609060101010101" pitchFamily="49" charset="-122"/>
                <a:cs typeface="+mj-lt"/>
                <a:sym typeface="+mn-ea"/>
              </a:rPr>
              <a:t>，并且有它可执行的动作集合</a:t>
            </a:r>
            <a:r>
              <a:rPr lang="en-US" sz="2300" i="1" dirty="0" smtClean="0">
                <a:latin typeface="+mj-lt"/>
                <a:ea typeface="黑体" panose="02010609060101010101" pitchFamily="49" charset="-122"/>
                <a:cs typeface="+mj-lt"/>
                <a:sym typeface="+mn-ea"/>
              </a:rPr>
              <a:t>A</a:t>
            </a:r>
            <a:r>
              <a:rPr lang="zh-CN" altLang="en-US" sz="2300" i="1" dirty="0" smtClean="0">
                <a:latin typeface="+mj-lt"/>
                <a:ea typeface="黑体" panose="02010609060101010101" pitchFamily="49" charset="-122"/>
                <a:cs typeface="+mj-lt"/>
                <a:sym typeface="+mn-ea"/>
              </a:rPr>
              <a:t>。</a:t>
            </a:r>
            <a:endParaRPr lang="zh-CN" altLang="en-US" sz="2300"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zh-CN" altLang="en-US" sz="2200" b="1" dirty="0" smtClean="0">
                <a:latin typeface="+mj-lt"/>
                <a:ea typeface="宋体" panose="02010600030101010101" pitchFamily="2" charset="-122"/>
                <a:cs typeface="+mj-lt"/>
                <a:sym typeface="+mn-ea"/>
              </a:rPr>
              <a:t>        </a:t>
            </a:r>
            <a:r>
              <a:rPr lang="zh-CN" altLang="en-US" sz="2200" b="1" dirty="0" smtClean="0">
                <a:latin typeface="+mj-lt"/>
                <a:ea typeface="宋体" panose="02010600030101010101" pitchFamily="2" charset="-122"/>
                <a:cs typeface="+mj-lt"/>
                <a:sym typeface="Symbol" panose="05050102010706020507" charset="0"/>
              </a:rPr>
              <a:t></a:t>
            </a:r>
            <a:r>
              <a:rPr lang="zh-CN" altLang="en-US" sz="2200" b="1" dirty="0" smtClean="0">
                <a:latin typeface="+mj-lt"/>
                <a:ea typeface="宋体" panose="02010600030101010101" pitchFamily="2" charset="-122"/>
                <a:cs typeface="+mj-lt"/>
                <a:sym typeface="+mn-ea"/>
              </a:rPr>
              <a:t> </a:t>
            </a:r>
            <a:r>
              <a:rPr lang="zh-CN" altLang="en-US" sz="2200" dirty="0" smtClean="0">
                <a:latin typeface="+mj-lt"/>
                <a:ea typeface="宋体" panose="02010600030101010101" pitchFamily="2" charset="-122"/>
                <a:cs typeface="+mj-lt"/>
                <a:sym typeface="+mn-ea"/>
              </a:rPr>
              <a:t>在每个离散时间步</a:t>
            </a:r>
            <a:r>
              <a:rPr lang="en-US" sz="2200" i="1" dirty="0" smtClean="0">
                <a:latin typeface="+mj-lt"/>
                <a:ea typeface="宋体" panose="02010600030101010101" pitchFamily="2" charset="-122"/>
                <a:cs typeface="+mj-lt"/>
                <a:sym typeface="+mn-ea"/>
              </a:rPr>
              <a:t>t</a:t>
            </a:r>
            <a:r>
              <a:rPr lang="zh-CN" altLang="en-US" sz="2200" dirty="0" smtClean="0">
                <a:latin typeface="+mj-lt"/>
                <a:ea typeface="宋体" panose="02010600030101010101" pitchFamily="2" charset="-122"/>
                <a:cs typeface="+mj-lt"/>
                <a:sym typeface="+mn-ea"/>
              </a:rPr>
              <a:t>，</a:t>
            </a:r>
            <a:r>
              <a:rPr lang="en-US" sz="2200" dirty="0" smtClean="0">
                <a:latin typeface="+mj-lt"/>
                <a:ea typeface="宋体" panose="02010600030101010101" pitchFamily="2" charset="-122"/>
                <a:cs typeface="+mj-lt"/>
                <a:sym typeface="+mn-ea"/>
              </a:rPr>
              <a:t>Agent </a:t>
            </a:r>
            <a:r>
              <a:rPr lang="zh-CN" altLang="en-US" sz="2200" dirty="0" smtClean="0">
                <a:latin typeface="+mj-lt"/>
                <a:ea typeface="宋体" panose="02010600030101010101" pitchFamily="2" charset="-122"/>
                <a:cs typeface="+mj-lt"/>
                <a:sym typeface="+mn-ea"/>
              </a:rPr>
              <a:t>感知到当前状态</a:t>
            </a:r>
            <a:r>
              <a:rPr lang="en-US" sz="2200" i="1" dirty="0" err="1" smtClean="0">
                <a:latin typeface="+mj-lt"/>
                <a:ea typeface="宋体" panose="02010600030101010101" pitchFamily="2" charset="-122"/>
                <a:cs typeface="+mj-lt"/>
                <a:sym typeface="+mn-ea"/>
              </a:rPr>
              <a:t>s</a:t>
            </a:r>
            <a:r>
              <a:rPr lang="en-US" sz="2200" i="1" baseline="-25000" dirty="0" err="1" smtClean="0">
                <a:latin typeface="+mj-lt"/>
                <a:ea typeface="宋体" panose="02010600030101010101" pitchFamily="2" charset="-122"/>
                <a:cs typeface="+mj-lt"/>
                <a:sym typeface="+mn-ea"/>
              </a:rPr>
              <a:t>t</a:t>
            </a:r>
            <a:r>
              <a:rPr lang="zh-CN" altLang="en-US" sz="2200" dirty="0" smtClean="0">
                <a:latin typeface="+mj-lt"/>
                <a:ea typeface="宋体" panose="02010600030101010101" pitchFamily="2" charset="-122"/>
                <a:cs typeface="+mj-lt"/>
                <a:sym typeface="+mn-ea"/>
              </a:rPr>
              <a:t>，选择当前动作</a:t>
            </a:r>
            <a:r>
              <a:rPr lang="en-US" sz="2200" i="1" dirty="0" smtClean="0">
                <a:latin typeface="+mj-lt"/>
                <a:ea typeface="宋体" panose="02010600030101010101" pitchFamily="2" charset="-122"/>
                <a:cs typeface="+mj-lt"/>
                <a:sym typeface="+mn-ea"/>
              </a:rPr>
              <a:t>a</a:t>
            </a:r>
            <a:r>
              <a:rPr lang="en-US" sz="2200" i="1" baseline="-25000" dirty="0"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 </a:t>
            </a:r>
            <a:r>
              <a:rPr lang="zh-CN" altLang="en-US" sz="2200" dirty="0" smtClean="0">
                <a:latin typeface="+mj-lt"/>
                <a:ea typeface="宋体" panose="02010600030101010101" pitchFamily="2" charset="-122"/>
                <a:cs typeface="+mj-lt"/>
                <a:sym typeface="+mn-ea"/>
              </a:rPr>
              <a:t>并执行它；</a:t>
            </a:r>
            <a:endParaRPr lang="zh-CN" altLang="en-US" sz="2200" b="1" dirty="0" smtClean="0">
              <a:latin typeface="+mj-lt"/>
              <a:ea typeface="宋体" panose="02010600030101010101" pitchFamily="2"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zh-CN" altLang="en-US" sz="2200" dirty="0" smtClean="0">
                <a:latin typeface="+mj-lt"/>
                <a:ea typeface="宋体" panose="02010600030101010101" pitchFamily="2" charset="-122"/>
                <a:cs typeface="+mj-lt"/>
                <a:sym typeface="+mn-ea"/>
              </a:rPr>
              <a:t>        </a:t>
            </a:r>
            <a:r>
              <a:rPr lang="zh-CN" altLang="en-US" sz="2200" dirty="0" smtClean="0">
                <a:latin typeface="+mj-lt"/>
                <a:ea typeface="宋体" panose="02010600030101010101" pitchFamily="2" charset="-122"/>
                <a:cs typeface="+mj-lt"/>
                <a:sym typeface="Symbol" panose="05050102010706020507" charset="0"/>
              </a:rPr>
              <a:t></a:t>
            </a:r>
            <a:r>
              <a:rPr lang="zh-CN" altLang="en-US" sz="2200" dirty="0" smtClean="0">
                <a:latin typeface="+mj-lt"/>
                <a:ea typeface="宋体" panose="02010600030101010101" pitchFamily="2" charset="-122"/>
                <a:cs typeface="+mj-lt"/>
                <a:sym typeface="+mn-ea"/>
              </a:rPr>
              <a:t> 环境将响应此</a:t>
            </a:r>
            <a:r>
              <a:rPr lang="en-US" sz="2200" dirty="0" smtClean="0">
                <a:latin typeface="+mj-lt"/>
                <a:ea typeface="宋体" panose="02010600030101010101" pitchFamily="2" charset="-122"/>
                <a:cs typeface="+mj-lt"/>
                <a:sym typeface="+mn-ea"/>
              </a:rPr>
              <a:t>Agent</a:t>
            </a:r>
            <a:r>
              <a:rPr lang="zh-CN" altLang="en-US" sz="2200" dirty="0" smtClean="0">
                <a:latin typeface="+mj-lt"/>
                <a:ea typeface="宋体" panose="02010600030101010101" pitchFamily="2" charset="-122"/>
                <a:cs typeface="+mj-lt"/>
                <a:sym typeface="+mn-ea"/>
              </a:rPr>
              <a:t>动作，并给出回报 </a:t>
            </a:r>
            <a:r>
              <a:rPr lang="en-US" sz="2200" i="1" dirty="0" err="1" smtClean="0">
                <a:latin typeface="+mj-lt"/>
                <a:ea typeface="宋体" panose="02010600030101010101" pitchFamily="2" charset="-122"/>
                <a:cs typeface="+mj-lt"/>
                <a:sym typeface="+mn-ea"/>
              </a:rPr>
              <a:t>r</a:t>
            </a:r>
            <a:r>
              <a:rPr lang="en-US" sz="2200" i="1" baseline="-25000" dirty="0" err="1" smtClean="0">
                <a:latin typeface="+mj-lt"/>
                <a:ea typeface="宋体" panose="02010600030101010101" pitchFamily="2" charset="-122"/>
                <a:cs typeface="+mj-lt"/>
                <a:sym typeface="+mn-ea"/>
              </a:rPr>
              <a:t>t </a:t>
            </a:r>
            <a:r>
              <a:rPr lang="en-US" sz="2200" dirty="0" smtClean="0">
                <a:latin typeface="+mj-lt"/>
                <a:ea typeface="宋体" panose="02010600030101010101" pitchFamily="2" charset="-122"/>
                <a:cs typeface="+mj-lt"/>
                <a:sym typeface="+mn-ea"/>
              </a:rPr>
              <a:t>= </a:t>
            </a:r>
            <a:r>
              <a:rPr lang="en-US" sz="2200" i="1" dirty="0" smtClean="0">
                <a:latin typeface="+mj-lt"/>
                <a:ea typeface="宋体" panose="02010600030101010101" pitchFamily="2" charset="-122"/>
                <a:cs typeface="+mj-lt"/>
                <a:sym typeface="+mn-ea"/>
              </a:rPr>
              <a:t>r</a:t>
            </a:r>
            <a:r>
              <a:rPr lang="en-US" sz="2200" dirty="0" smtClean="0">
                <a:latin typeface="+mj-lt"/>
                <a:ea typeface="宋体" panose="02010600030101010101" pitchFamily="2" charset="-122"/>
                <a:cs typeface="+mj-lt"/>
                <a:sym typeface="+mn-ea"/>
              </a:rPr>
              <a:t>(</a:t>
            </a:r>
            <a:r>
              <a:rPr lang="en-US" sz="2200" i="1" dirty="0" err="1" smtClean="0">
                <a:latin typeface="+mj-lt"/>
                <a:ea typeface="宋体" panose="02010600030101010101" pitchFamily="2" charset="-122"/>
                <a:cs typeface="+mj-lt"/>
                <a:sym typeface="+mn-ea"/>
              </a:rPr>
              <a:t>s</a:t>
            </a:r>
            <a:r>
              <a:rPr lang="en-US" sz="2200" i="1" baseline="-25000" dirty="0" err="1"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 </a:t>
            </a:r>
            <a:r>
              <a:rPr lang="en-US" sz="2200" i="1" dirty="0" smtClean="0">
                <a:latin typeface="+mj-lt"/>
                <a:ea typeface="宋体" panose="02010600030101010101" pitchFamily="2" charset="-122"/>
                <a:cs typeface="+mj-lt"/>
                <a:sym typeface="+mn-ea"/>
              </a:rPr>
              <a:t>a</a:t>
            </a:r>
            <a:r>
              <a:rPr lang="en-US" sz="2200" i="1" baseline="-25000" dirty="0"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a:t>
            </a:r>
            <a:r>
              <a:rPr lang="zh-CN" altLang="en-US" sz="2200" dirty="0" smtClean="0">
                <a:latin typeface="+mj-lt"/>
                <a:ea typeface="宋体" panose="02010600030101010101" pitchFamily="2" charset="-122"/>
                <a:cs typeface="+mj-lt"/>
                <a:sym typeface="+mn-ea"/>
              </a:rPr>
              <a:t>，并产生一个后继状态</a:t>
            </a:r>
            <a:r>
              <a:rPr lang="en-US" sz="2200" i="1" dirty="0" smtClean="0">
                <a:latin typeface="+mj-lt"/>
                <a:ea typeface="宋体" panose="02010600030101010101" pitchFamily="2" charset="-122"/>
                <a:cs typeface="+mj-lt"/>
                <a:sym typeface="+mn-ea"/>
              </a:rPr>
              <a:t>S</a:t>
            </a:r>
            <a:r>
              <a:rPr lang="en-US" sz="2200" i="1" baseline="-25000" dirty="0" smtClean="0">
                <a:latin typeface="+mj-lt"/>
                <a:ea typeface="宋体" panose="02010600030101010101" pitchFamily="2" charset="-122"/>
                <a:cs typeface="+mj-lt"/>
                <a:sym typeface="+mn-ea"/>
              </a:rPr>
              <a:t>t</a:t>
            </a:r>
            <a:r>
              <a:rPr lang="en-US" sz="2200" baseline="-25000" dirty="0" smtClean="0">
                <a:latin typeface="+mj-lt"/>
                <a:ea typeface="宋体" panose="02010600030101010101" pitchFamily="2" charset="-122"/>
                <a:cs typeface="+mj-lt"/>
                <a:sym typeface="+mn-ea"/>
              </a:rPr>
              <a:t>+1 </a:t>
            </a:r>
            <a:r>
              <a:rPr lang="en-US" sz="2200" dirty="0" smtClean="0">
                <a:latin typeface="+mj-lt"/>
                <a:ea typeface="宋体" panose="02010600030101010101" pitchFamily="2" charset="-122"/>
                <a:cs typeface="+mj-lt"/>
                <a:sym typeface="+mn-ea"/>
              </a:rPr>
              <a:t>= </a:t>
            </a:r>
            <a:r>
              <a:rPr lang="en-US" sz="2200" i="1" dirty="0" smtClean="0">
                <a:latin typeface="+mj-lt"/>
                <a:ea typeface="宋体" panose="02010600030101010101" pitchFamily="2" charset="-122"/>
                <a:cs typeface="+mj-lt"/>
                <a:sym typeface="+mn-ea"/>
              </a:rPr>
              <a:t>δ</a:t>
            </a:r>
            <a:r>
              <a:rPr lang="en-US" sz="2200" dirty="0" smtClean="0">
                <a:latin typeface="+mj-lt"/>
                <a:ea typeface="宋体" panose="02010600030101010101" pitchFamily="2" charset="-122"/>
                <a:cs typeface="+mj-lt"/>
                <a:sym typeface="+mn-ea"/>
              </a:rPr>
              <a:t>(</a:t>
            </a:r>
            <a:r>
              <a:rPr lang="en-US" sz="2200" i="1" dirty="0" err="1" smtClean="0">
                <a:latin typeface="+mj-lt"/>
                <a:ea typeface="宋体" panose="02010600030101010101" pitchFamily="2" charset="-122"/>
                <a:cs typeface="+mj-lt"/>
                <a:sym typeface="+mn-ea"/>
              </a:rPr>
              <a:t>s</a:t>
            </a:r>
            <a:r>
              <a:rPr lang="en-US" sz="2200" i="1" baseline="-25000" dirty="0" err="1"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 </a:t>
            </a:r>
            <a:r>
              <a:rPr lang="en-US" sz="2200" i="1" dirty="0" smtClean="0">
                <a:latin typeface="+mj-lt"/>
                <a:ea typeface="宋体" panose="02010600030101010101" pitchFamily="2" charset="-122"/>
                <a:cs typeface="+mj-lt"/>
                <a:sym typeface="+mn-ea"/>
              </a:rPr>
              <a:t>a</a:t>
            </a:r>
            <a:r>
              <a:rPr lang="en-US" sz="2200" i="1" baseline="-25000" dirty="0"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a:t>
            </a:r>
            <a:r>
              <a:rPr lang="zh-CN" altLang="en-US" sz="2200" dirty="0" smtClean="0">
                <a:latin typeface="+mj-lt"/>
                <a:ea typeface="宋体" panose="02010600030101010101" pitchFamily="2" charset="-122"/>
                <a:cs typeface="+mj-lt"/>
                <a:sym typeface="+mn-ea"/>
              </a:rPr>
              <a:t>。函数</a:t>
            </a:r>
            <a:r>
              <a:rPr lang="en-US" sz="2200" i="1" dirty="0" smtClean="0">
                <a:latin typeface="+mj-lt"/>
                <a:ea typeface="宋体" panose="02010600030101010101" pitchFamily="2" charset="-122"/>
                <a:cs typeface="+mj-lt"/>
                <a:sym typeface="+mn-ea"/>
              </a:rPr>
              <a:t>δ</a:t>
            </a:r>
            <a:r>
              <a:rPr lang="zh-CN" altLang="en-US" sz="2200" dirty="0" smtClean="0">
                <a:latin typeface="+mj-lt"/>
                <a:ea typeface="宋体" panose="02010600030101010101" pitchFamily="2" charset="-122"/>
                <a:cs typeface="+mj-lt"/>
                <a:sym typeface="+mn-ea"/>
              </a:rPr>
              <a:t>和</a:t>
            </a:r>
            <a:r>
              <a:rPr lang="en-US" sz="2200" i="1" dirty="0" smtClean="0">
                <a:latin typeface="+mj-lt"/>
                <a:ea typeface="宋体" panose="02010600030101010101" pitchFamily="2" charset="-122"/>
                <a:cs typeface="+mj-lt"/>
                <a:sym typeface="+mn-ea"/>
              </a:rPr>
              <a:t>r</a:t>
            </a:r>
            <a:r>
              <a:rPr lang="zh-CN" altLang="en-US" sz="2200" dirty="0" smtClean="0">
                <a:latin typeface="+mj-lt"/>
                <a:ea typeface="宋体" panose="02010600030101010101" pitchFamily="2" charset="-122"/>
                <a:cs typeface="+mj-lt"/>
                <a:sym typeface="+mn-ea"/>
              </a:rPr>
              <a:t>是环境的一部分，</a:t>
            </a:r>
            <a:r>
              <a:rPr lang="en-US" sz="2200" dirty="0" smtClean="0">
                <a:latin typeface="+mj-lt"/>
                <a:ea typeface="宋体" panose="02010600030101010101" pitchFamily="2" charset="-122"/>
                <a:cs typeface="+mj-lt"/>
                <a:sym typeface="+mn-ea"/>
              </a:rPr>
              <a:t>Agent</a:t>
            </a:r>
            <a:r>
              <a:rPr lang="zh-CN" altLang="en-US" sz="2200" dirty="0" smtClean="0">
                <a:latin typeface="+mj-lt"/>
                <a:ea typeface="宋体" panose="02010600030101010101" pitchFamily="2" charset="-122"/>
                <a:cs typeface="+mj-lt"/>
                <a:sym typeface="+mn-ea"/>
              </a:rPr>
              <a:t>不必知道。在</a:t>
            </a:r>
            <a:r>
              <a:rPr lang="en-US" sz="2200" dirty="0" smtClean="0">
                <a:latin typeface="+mj-lt"/>
                <a:ea typeface="宋体" panose="02010600030101010101" pitchFamily="2" charset="-122"/>
                <a:cs typeface="+mj-lt"/>
                <a:sym typeface="+mn-ea"/>
              </a:rPr>
              <a:t>MDP</a:t>
            </a:r>
            <a:r>
              <a:rPr lang="zh-CN" altLang="en-US" sz="2200" dirty="0" smtClean="0">
                <a:latin typeface="+mj-lt"/>
                <a:ea typeface="宋体" panose="02010600030101010101" pitchFamily="2" charset="-122"/>
                <a:cs typeface="+mj-lt"/>
                <a:sym typeface="+mn-ea"/>
              </a:rPr>
              <a:t>中，函数</a:t>
            </a:r>
            <a:r>
              <a:rPr lang="en-US" sz="2200" i="1" dirty="0" smtClean="0">
                <a:latin typeface="+mj-lt"/>
                <a:ea typeface="宋体" panose="02010600030101010101" pitchFamily="2" charset="-122"/>
                <a:cs typeface="+mj-lt"/>
                <a:sym typeface="+mn-ea"/>
              </a:rPr>
              <a:t>δ</a:t>
            </a:r>
            <a:r>
              <a:rPr lang="en-US" sz="2200" dirty="0" smtClean="0">
                <a:latin typeface="+mj-lt"/>
                <a:ea typeface="宋体" panose="02010600030101010101" pitchFamily="2" charset="-122"/>
                <a:cs typeface="+mj-lt"/>
                <a:sym typeface="+mn-ea"/>
              </a:rPr>
              <a:t>(</a:t>
            </a:r>
            <a:r>
              <a:rPr lang="en-US" sz="2200" i="1" dirty="0" err="1" smtClean="0">
                <a:latin typeface="+mj-lt"/>
                <a:ea typeface="宋体" panose="02010600030101010101" pitchFamily="2" charset="-122"/>
                <a:cs typeface="+mj-lt"/>
                <a:sym typeface="+mn-ea"/>
              </a:rPr>
              <a:t>s</a:t>
            </a:r>
            <a:r>
              <a:rPr lang="en-US" sz="2200" i="1" baseline="-25000" dirty="0" err="1"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 </a:t>
            </a:r>
            <a:r>
              <a:rPr lang="en-US" sz="2200" i="1" dirty="0" smtClean="0">
                <a:latin typeface="+mj-lt"/>
                <a:ea typeface="宋体" panose="02010600030101010101" pitchFamily="2" charset="-122"/>
                <a:cs typeface="+mj-lt"/>
                <a:sym typeface="+mn-ea"/>
              </a:rPr>
              <a:t>a</a:t>
            </a:r>
            <a:r>
              <a:rPr lang="en-US" sz="2200" i="1" baseline="-25000" dirty="0"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a:t>
            </a:r>
            <a:r>
              <a:rPr lang="zh-CN" altLang="en-US" sz="2200" dirty="0" smtClean="0">
                <a:latin typeface="+mj-lt"/>
                <a:ea typeface="宋体" panose="02010600030101010101" pitchFamily="2" charset="-122"/>
                <a:cs typeface="+mj-lt"/>
                <a:sym typeface="+mn-ea"/>
              </a:rPr>
              <a:t>和</a:t>
            </a:r>
            <a:r>
              <a:rPr lang="en-US" sz="2200" i="1" dirty="0" smtClean="0">
                <a:latin typeface="+mj-lt"/>
                <a:ea typeface="宋体" panose="02010600030101010101" pitchFamily="2" charset="-122"/>
                <a:cs typeface="+mj-lt"/>
                <a:sym typeface="+mn-ea"/>
              </a:rPr>
              <a:t>r</a:t>
            </a:r>
            <a:r>
              <a:rPr lang="en-US" sz="2200" dirty="0" smtClean="0">
                <a:latin typeface="+mj-lt"/>
                <a:ea typeface="宋体" panose="02010600030101010101" pitchFamily="2" charset="-122"/>
                <a:cs typeface="+mj-lt"/>
                <a:sym typeface="+mn-ea"/>
              </a:rPr>
              <a:t>(</a:t>
            </a:r>
            <a:r>
              <a:rPr lang="en-US" sz="2200" i="1" dirty="0" err="1" smtClean="0">
                <a:latin typeface="+mj-lt"/>
                <a:ea typeface="宋体" panose="02010600030101010101" pitchFamily="2" charset="-122"/>
                <a:cs typeface="+mj-lt"/>
                <a:sym typeface="+mn-ea"/>
              </a:rPr>
              <a:t>s</a:t>
            </a:r>
            <a:r>
              <a:rPr lang="en-US" sz="2200" i="1" baseline="-25000" dirty="0" err="1"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 </a:t>
            </a:r>
            <a:r>
              <a:rPr lang="en-US" sz="2200" i="1" dirty="0" smtClean="0">
                <a:latin typeface="+mj-lt"/>
                <a:ea typeface="宋体" panose="02010600030101010101" pitchFamily="2" charset="-122"/>
                <a:cs typeface="+mj-lt"/>
                <a:sym typeface="+mn-ea"/>
              </a:rPr>
              <a:t>a</a:t>
            </a:r>
            <a:r>
              <a:rPr lang="en-US" sz="2200" i="1" baseline="-25000" dirty="0"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a:t>
            </a:r>
            <a:r>
              <a:rPr lang="zh-CN" altLang="en-US" sz="2200" dirty="0" smtClean="0">
                <a:latin typeface="+mj-lt"/>
                <a:ea typeface="宋体" panose="02010600030101010101" pitchFamily="2" charset="-122"/>
                <a:cs typeface="+mj-lt"/>
                <a:sym typeface="+mn-ea"/>
              </a:rPr>
              <a:t>只依赖于当前状态和动作，而不依赖于以前的状态和动作；</a:t>
            </a:r>
            <a:endParaRPr lang="zh-CN" altLang="en-US" sz="2200" dirty="0" smtClean="0">
              <a:latin typeface="+mj-lt"/>
              <a:ea typeface="宋体" panose="02010600030101010101" pitchFamily="2"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zh-CN" altLang="en-US" sz="2200" dirty="0" smtClean="0">
                <a:latin typeface="+mj-lt"/>
                <a:ea typeface="宋体" panose="02010600030101010101" pitchFamily="2" charset="-122"/>
                <a:cs typeface="+mj-lt"/>
                <a:sym typeface="+mn-ea"/>
              </a:rPr>
              <a:t>        </a:t>
            </a:r>
            <a:r>
              <a:rPr lang="zh-CN" altLang="en-US" sz="2200" dirty="0" smtClean="0">
                <a:latin typeface="+mj-lt"/>
                <a:ea typeface="宋体" panose="02010600030101010101" pitchFamily="2" charset="-122"/>
                <a:cs typeface="+mj-lt"/>
                <a:sym typeface="Symbol" panose="05050102010706020507" charset="0"/>
              </a:rPr>
              <a:t></a:t>
            </a:r>
            <a:r>
              <a:rPr lang="zh-CN" altLang="en-US" sz="2200" dirty="0" smtClean="0">
                <a:latin typeface="+mj-lt"/>
                <a:ea typeface="宋体" panose="02010600030101010101" pitchFamily="2" charset="-122"/>
                <a:cs typeface="+mj-lt"/>
                <a:sym typeface="+mn-ea"/>
              </a:rPr>
              <a:t> </a:t>
            </a:r>
            <a:r>
              <a:rPr lang="en-US" sz="2200" dirty="0" smtClean="0">
                <a:latin typeface="+mj-lt"/>
                <a:ea typeface="宋体" panose="02010600030101010101" pitchFamily="2" charset="-122"/>
                <a:cs typeface="+mj-lt"/>
                <a:sym typeface="+mn-ea"/>
              </a:rPr>
              <a:t>Agent</a:t>
            </a:r>
            <a:r>
              <a:rPr lang="zh-CN" altLang="en-US" sz="2200" dirty="0" smtClean="0">
                <a:latin typeface="+mj-lt"/>
                <a:ea typeface="宋体" panose="02010600030101010101" pitchFamily="2" charset="-122"/>
                <a:cs typeface="+mj-lt"/>
                <a:sym typeface="+mn-ea"/>
              </a:rPr>
              <a:t>的任务是学习一个策略</a:t>
            </a:r>
            <a:r>
              <a:rPr lang="en-US" altLang="zh-CN" sz="2200" dirty="0" smtClean="0">
                <a:latin typeface="+mj-lt"/>
                <a:ea typeface="宋体" panose="02010600030101010101" pitchFamily="2" charset="-122"/>
                <a:cs typeface="+mj-lt"/>
                <a:sym typeface="+mn-ea"/>
              </a:rPr>
              <a:t> </a:t>
            </a:r>
            <a:r>
              <a:rPr lang="en-US" sz="2200" i="1" dirty="0" smtClean="0">
                <a:latin typeface="+mj-lt"/>
                <a:ea typeface="宋体" panose="02010600030101010101" pitchFamily="2" charset="-122"/>
                <a:cs typeface="+mj-lt"/>
                <a:sym typeface="+mn-ea"/>
              </a:rPr>
              <a:t>π </a:t>
            </a:r>
            <a:r>
              <a:rPr lang="en-US" sz="2200" dirty="0" smtClean="0">
                <a:latin typeface="+mj-lt"/>
                <a:ea typeface="宋体" panose="02010600030101010101" pitchFamily="2" charset="-122"/>
                <a:cs typeface="+mj-lt"/>
                <a:sym typeface="+mn-ea"/>
              </a:rPr>
              <a:t>: </a:t>
            </a:r>
            <a:r>
              <a:rPr lang="en-US" sz="2200" i="1" dirty="0" smtClean="0">
                <a:latin typeface="+mj-lt"/>
                <a:ea typeface="宋体" panose="02010600030101010101" pitchFamily="2" charset="-122"/>
                <a:cs typeface="+mj-lt"/>
                <a:sym typeface="+mn-ea"/>
              </a:rPr>
              <a:t>S</a:t>
            </a:r>
            <a:r>
              <a:rPr lang="en-US" sz="2200" dirty="0" smtClean="0">
                <a:latin typeface="+mj-lt"/>
                <a:ea typeface="宋体" panose="02010600030101010101" pitchFamily="2" charset="-122"/>
                <a:cs typeface="+mj-lt"/>
                <a:sym typeface="+mn-ea"/>
              </a:rPr>
              <a:t>→</a:t>
            </a:r>
            <a:r>
              <a:rPr lang="en-US" sz="2200" i="1" dirty="0" smtClean="0">
                <a:latin typeface="+mj-lt"/>
                <a:ea typeface="宋体" panose="02010600030101010101" pitchFamily="2" charset="-122"/>
                <a:cs typeface="+mj-lt"/>
                <a:sym typeface="+mn-ea"/>
              </a:rPr>
              <a:t>A</a:t>
            </a:r>
            <a:r>
              <a:rPr lang="zh-CN" altLang="en-US" sz="2200" dirty="0" smtClean="0">
                <a:latin typeface="+mj-lt"/>
                <a:ea typeface="宋体" panose="02010600030101010101" pitchFamily="2" charset="-122"/>
                <a:cs typeface="+mj-lt"/>
                <a:sym typeface="+mn-ea"/>
              </a:rPr>
              <a:t>，以基于当前观察到的状态</a:t>
            </a:r>
            <a:r>
              <a:rPr lang="en-US" altLang="zh-CN" sz="2200" dirty="0" smtClean="0">
                <a:latin typeface="+mj-lt"/>
                <a:ea typeface="宋体" panose="02010600030101010101" pitchFamily="2" charset="-122"/>
                <a:cs typeface="+mj-lt"/>
                <a:sym typeface="+mn-ea"/>
              </a:rPr>
              <a:t> </a:t>
            </a:r>
            <a:r>
              <a:rPr lang="en-US" sz="2200" i="1" dirty="0" err="1" smtClean="0">
                <a:latin typeface="+mj-lt"/>
                <a:ea typeface="宋体" panose="02010600030101010101" pitchFamily="2" charset="-122"/>
                <a:cs typeface="+mj-lt"/>
                <a:sym typeface="+mn-ea"/>
              </a:rPr>
              <a:t>s</a:t>
            </a:r>
            <a:r>
              <a:rPr lang="en-US" sz="2200" i="1" baseline="-25000" dirty="0" err="1" smtClean="0">
                <a:latin typeface="+mj-lt"/>
                <a:ea typeface="宋体" panose="02010600030101010101" pitchFamily="2" charset="-122"/>
                <a:cs typeface="+mj-lt"/>
                <a:sym typeface="+mn-ea"/>
              </a:rPr>
              <a:t>t </a:t>
            </a:r>
            <a:r>
              <a:rPr lang="zh-CN" altLang="en-US" sz="2200" dirty="0" smtClean="0">
                <a:latin typeface="+mj-lt"/>
                <a:ea typeface="宋体" panose="02010600030101010101" pitchFamily="2" charset="-122"/>
                <a:cs typeface="+mj-lt"/>
                <a:sym typeface="+mn-ea"/>
              </a:rPr>
              <a:t>选择下的一步动作</a:t>
            </a:r>
            <a:r>
              <a:rPr lang="en-US" sz="2200" i="1" dirty="0" smtClean="0">
                <a:latin typeface="+mj-lt"/>
                <a:ea typeface="宋体" panose="02010600030101010101" pitchFamily="2" charset="-122"/>
                <a:cs typeface="+mj-lt"/>
                <a:sym typeface="+mn-ea"/>
              </a:rPr>
              <a:t>a</a:t>
            </a:r>
            <a:r>
              <a:rPr lang="en-US" sz="2200" i="1" baseline="-25000" dirty="0" smtClean="0">
                <a:latin typeface="+mj-lt"/>
                <a:ea typeface="宋体" panose="02010600030101010101" pitchFamily="2" charset="-122"/>
                <a:cs typeface="+mj-lt"/>
                <a:sym typeface="+mn-ea"/>
              </a:rPr>
              <a:t>t</a:t>
            </a:r>
            <a:r>
              <a:rPr lang="zh-CN" altLang="en-US" sz="2200" dirty="0" smtClean="0">
                <a:latin typeface="+mj-lt"/>
                <a:ea typeface="宋体" panose="02010600030101010101" pitchFamily="2" charset="-122"/>
                <a:cs typeface="+mj-lt"/>
                <a:sym typeface="+mn-ea"/>
              </a:rPr>
              <a:t>，即</a:t>
            </a:r>
            <a:r>
              <a:rPr lang="en-US" altLang="zh-CN" sz="2200" dirty="0" smtClean="0">
                <a:latin typeface="+mj-lt"/>
                <a:ea typeface="宋体" panose="02010600030101010101" pitchFamily="2" charset="-122"/>
                <a:cs typeface="+mj-lt"/>
                <a:sym typeface="+mn-ea"/>
              </a:rPr>
              <a:t> </a:t>
            </a:r>
            <a:r>
              <a:rPr lang="en-US" sz="2200" i="1" dirty="0" smtClean="0">
                <a:latin typeface="+mj-lt"/>
                <a:ea typeface="宋体" panose="02010600030101010101" pitchFamily="2" charset="-122"/>
                <a:cs typeface="+mj-lt"/>
                <a:sym typeface="+mn-ea"/>
              </a:rPr>
              <a:t>π</a:t>
            </a:r>
            <a:r>
              <a:rPr lang="en-US" sz="2200" dirty="0" smtClean="0">
                <a:latin typeface="+mj-lt"/>
                <a:ea typeface="宋体" panose="02010600030101010101" pitchFamily="2" charset="-122"/>
                <a:cs typeface="+mj-lt"/>
                <a:sym typeface="+mn-ea"/>
              </a:rPr>
              <a:t>(</a:t>
            </a:r>
            <a:r>
              <a:rPr lang="en-US" sz="2200" i="1" dirty="0" err="1" smtClean="0">
                <a:latin typeface="+mj-lt"/>
                <a:ea typeface="宋体" panose="02010600030101010101" pitchFamily="2" charset="-122"/>
                <a:cs typeface="+mj-lt"/>
                <a:sym typeface="+mn-ea"/>
              </a:rPr>
              <a:t>s</a:t>
            </a:r>
            <a:r>
              <a:rPr lang="en-US" sz="2200" i="1" baseline="-25000" dirty="0" err="1" smtClean="0">
                <a:latin typeface="+mj-lt"/>
                <a:ea typeface="宋体" panose="02010600030101010101" pitchFamily="2" charset="-122"/>
                <a:cs typeface="+mj-lt"/>
                <a:sym typeface="+mn-ea"/>
              </a:rPr>
              <a:t>t</a:t>
            </a:r>
            <a:r>
              <a:rPr lang="en-US" sz="2200" dirty="0" smtClean="0">
                <a:latin typeface="+mj-lt"/>
                <a:ea typeface="宋体" panose="02010600030101010101" pitchFamily="2" charset="-122"/>
                <a:cs typeface="+mj-lt"/>
                <a:sym typeface="+mn-ea"/>
              </a:rPr>
              <a:t>) = </a:t>
            </a:r>
            <a:r>
              <a:rPr lang="en-US" sz="2200" i="1" dirty="0" smtClean="0">
                <a:latin typeface="+mj-lt"/>
                <a:ea typeface="宋体" panose="02010600030101010101" pitchFamily="2" charset="-122"/>
                <a:cs typeface="+mj-lt"/>
                <a:sym typeface="+mn-ea"/>
              </a:rPr>
              <a:t>a</a:t>
            </a:r>
            <a:r>
              <a:rPr lang="en-US" sz="2200" i="1" baseline="-25000" dirty="0" smtClean="0">
                <a:latin typeface="+mj-lt"/>
                <a:ea typeface="宋体" panose="02010600030101010101" pitchFamily="2" charset="-122"/>
                <a:cs typeface="+mj-lt"/>
                <a:sym typeface="+mn-ea"/>
              </a:rPr>
              <a:t>t</a:t>
            </a:r>
            <a:r>
              <a:rPr lang="zh-CN" altLang="en-US" sz="2200" i="1" dirty="0" smtClean="0">
                <a:latin typeface="+mj-lt"/>
                <a:ea typeface="宋体" panose="02010600030101010101" pitchFamily="2" charset="-122"/>
                <a:cs typeface="+mj-lt"/>
                <a:sym typeface="+mn-ea"/>
              </a:rPr>
              <a:t>。</a:t>
            </a:r>
            <a:endParaRPr lang="zh-CN" altLang="en-US" sz="2200" b="1" i="1" dirty="0" smtClean="0">
              <a:latin typeface="+mj-lt"/>
              <a:ea typeface="宋体" panose="02010600030101010101" pitchFamily="2" charset="-122"/>
              <a:cs typeface="+mj-lt"/>
              <a:sym typeface="+mn-ea"/>
            </a:endParaRPr>
          </a:p>
        </p:txBody>
      </p:sp>
    </p:spTree>
  </p:cSld>
  <p:clrMapOvr>
    <a:masterClrMapping/>
  </p:clrMapOv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mc:AlternateContent xmlns:mc="http://schemas.openxmlformats.org/markup-compatibility/2006">
        <mc:Choice xmlns:a14="http://schemas.microsoft.com/office/drawing/2010/main" Requires="a14">
          <p:sp>
            <p:nvSpPr>
              <p:cNvPr id="2" name="Rectangle 3"/>
              <p:cNvSpPr>
                <a:spLocks noGrp="1" noRot="1"/>
              </p:cNvSpPr>
              <p:nvPr>
                <p:custDataLst>
                  <p:tags r:id="rId2"/>
                </p:custDataLst>
              </p:nvPr>
            </p:nvSpPr>
            <p:spPr>
              <a:xfrm>
                <a:off x="127000" y="1369695"/>
                <a:ext cx="8874125" cy="508000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强化学习（不做要求）</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b="1" dirty="0" smtClean="0">
                    <a:latin typeface="+mj-lt"/>
                    <a:ea typeface="黑体" panose="02010609060101010101" pitchFamily="49" charset="-122"/>
                    <a:cs typeface="+mj-lt"/>
                    <a:sym typeface="Symbol" panose="05050102010706020507" charset="0"/>
                  </a:rPr>
                  <a:t>      - </a:t>
                </a:r>
                <a:r>
                  <a:rPr lang="zh-CN" altLang="en-US" sz="2300" dirty="0" smtClean="0">
                    <a:latin typeface="+mj-lt"/>
                    <a:ea typeface="黑体" panose="02010609060101010101" pitchFamily="49" charset="-122"/>
                    <a:cs typeface="+mj-lt"/>
                    <a:sym typeface="+mn-ea"/>
                  </a:rPr>
                  <a:t>如何精确指定</a:t>
                </a:r>
                <a:r>
                  <a:rPr lang="en-US" sz="2300" dirty="0" smtClean="0">
                    <a:latin typeface="+mj-lt"/>
                    <a:ea typeface="黑体" panose="02010609060101010101" pitchFamily="49" charset="-122"/>
                    <a:cs typeface="+mj-lt"/>
                    <a:sym typeface="+mn-ea"/>
                  </a:rPr>
                  <a:t>Agent</a:t>
                </a:r>
                <a:r>
                  <a:rPr lang="zh-CN" altLang="en-US" sz="2300" dirty="0" smtClean="0">
                    <a:latin typeface="+mj-lt"/>
                    <a:ea typeface="黑体" panose="02010609060101010101" pitchFamily="49" charset="-122"/>
                    <a:cs typeface="+mj-lt"/>
                    <a:sym typeface="+mn-ea"/>
                  </a:rPr>
                  <a:t>要学习的策略</a:t>
                </a:r>
                <a:r>
                  <a:rPr lang="en-US" sz="2300" i="1" dirty="0" smtClean="0">
                    <a:latin typeface="+mj-lt"/>
                    <a:ea typeface="黑体" panose="02010609060101010101" pitchFamily="49" charset="-122"/>
                    <a:cs typeface="+mj-lt"/>
                    <a:sym typeface="+mn-ea"/>
                  </a:rPr>
                  <a:t>π</a:t>
                </a:r>
                <a:r>
                  <a:rPr lang="zh-CN" altLang="en-US" sz="2300" dirty="0" smtClean="0">
                    <a:latin typeface="+mj-lt"/>
                    <a:ea typeface="黑体" panose="02010609060101010101" pitchFamily="49" charset="-122"/>
                    <a:cs typeface="+mj-lt"/>
                    <a:sym typeface="+mn-ea"/>
                  </a:rPr>
                  <a:t>是一个核心问题。</a:t>
                </a:r>
                <a:r>
                  <a:rPr lang="en-US" sz="2300" dirty="0" smtClean="0">
                    <a:latin typeface="+mj-lt"/>
                    <a:ea typeface="黑体" panose="02010609060101010101" pitchFamily="49" charset="-122"/>
                    <a:cs typeface="+mj-lt"/>
                    <a:sym typeface="+mn-ea"/>
                  </a:rPr>
                  <a:t>Q</a:t>
                </a:r>
                <a:r>
                  <a:rPr lang="zh-CN" altLang="en-US" sz="2300" dirty="0" smtClean="0">
                    <a:latin typeface="+mj-lt"/>
                    <a:ea typeface="黑体" panose="02010609060101010101" pitchFamily="49" charset="-122"/>
                    <a:cs typeface="+mj-lt"/>
                    <a:sym typeface="+mn-ea"/>
                  </a:rPr>
                  <a:t>函数是最基本的方法之一。下面给出了一种</a:t>
                </a:r>
                <a:r>
                  <a:rPr lang="en-US" sz="2300" i="1" dirty="0" smtClean="0">
                    <a:latin typeface="+mj-lt"/>
                    <a:ea typeface="黑体" panose="02010609060101010101" pitchFamily="49" charset="-122"/>
                    <a:cs typeface="+mj-lt"/>
                    <a:sym typeface="+mn-ea"/>
                  </a:rPr>
                  <a:t>Q</a:t>
                </a:r>
                <a:r>
                  <a:rPr lang="zh-CN" altLang="en-US" sz="2300" dirty="0" smtClean="0">
                    <a:latin typeface="+mj-lt"/>
                    <a:ea typeface="黑体" panose="02010609060101010101" pitchFamily="49" charset="-122"/>
                    <a:cs typeface="+mj-lt"/>
                    <a:sym typeface="+mn-ea"/>
                  </a:rPr>
                  <a:t>学习算法，其中，</a:t>
                </a:r>
                <a:r>
                  <a:rPr lang="en-US" sz="2300" dirty="0" smtClean="0">
                    <a:latin typeface="+mj-lt"/>
                    <a:ea typeface="黑体" panose="02010609060101010101" pitchFamily="49" charset="-122"/>
                    <a:cs typeface="+mj-lt"/>
                    <a:sym typeface="+mn-ea"/>
                  </a:rPr>
                  <a:t>Agent</a:t>
                </a:r>
                <a:r>
                  <a:rPr lang="zh-CN" altLang="en-US" sz="2300" dirty="0" smtClean="0">
                    <a:latin typeface="+mj-lt"/>
                    <a:ea typeface="黑体" panose="02010609060101010101" pitchFamily="49" charset="-122"/>
                    <a:cs typeface="+mj-lt"/>
                    <a:sym typeface="+mn-ea"/>
                  </a:rPr>
                  <a:t>估计的</a:t>
                </a:r>
                <a14:m>
                  <m:oMath xmlns:m="http://schemas.openxmlformats.org/officeDocument/2006/math">
                    <m:acc>
                      <m:accPr>
                        <m:ctrlPr>
                          <a:rPr lang="en-US" altLang="zh-CN" sz="2300" i="1" dirty="0" smtClean="0">
                            <a:latin typeface="Cambria Math" panose="02040503050406030204" charset="0"/>
                            <a:ea typeface="黑体" panose="02010609060101010101" pitchFamily="49" charset="-122"/>
                            <a:cs typeface="Cambria Math" panose="02040503050406030204" charset="0"/>
                            <a:sym typeface="+mn-ea"/>
                          </a:rPr>
                        </m:ctrlPr>
                      </m:accPr>
                      <m:e>
                        <m:r>
                          <a:rPr lang="en-US" altLang="zh-CN" sz="2300" i="1" dirty="0" smtClean="0">
                            <a:latin typeface="Cambria Math" panose="02040503050406030204" charset="0"/>
                            <a:ea typeface="黑体" panose="02010609060101010101" pitchFamily="49" charset="-122"/>
                            <a:cs typeface="Cambria Math" panose="02040503050406030204" charset="0"/>
                            <a:sym typeface="+mn-ea"/>
                          </a:rPr>
                          <m:t>𝑸</m:t>
                        </m:r>
                      </m:e>
                    </m:acc>
                  </m:oMath>
                </a14:m>
                <a:r>
                  <a:rPr lang="zh-CN" altLang="en-US" sz="2300" dirty="0" smtClean="0">
                    <a:latin typeface="+mj-lt"/>
                    <a:ea typeface="黑体" panose="02010609060101010101" pitchFamily="49" charset="-122"/>
                    <a:cs typeface="+mj-lt"/>
                    <a:sym typeface="+mn-ea"/>
                  </a:rPr>
                  <a:t>在极限时收敛到实际</a:t>
                </a:r>
                <a:r>
                  <a:rPr lang="en-US" sz="2300" i="1" dirty="0" smtClean="0">
                    <a:latin typeface="+mj-lt"/>
                    <a:ea typeface="黑体" panose="02010609060101010101" pitchFamily="49" charset="-122"/>
                    <a:cs typeface="+mj-lt"/>
                    <a:sym typeface="+mn-ea"/>
                  </a:rPr>
                  <a:t>Q</a:t>
                </a:r>
                <a:r>
                  <a:rPr lang="zh-CN" altLang="en-US" sz="2300" dirty="0" smtClean="0">
                    <a:latin typeface="+mj-lt"/>
                    <a:ea typeface="黑体" panose="02010609060101010101" pitchFamily="49" charset="-122"/>
                    <a:cs typeface="+mj-lt"/>
                    <a:sym typeface="+mn-ea"/>
                  </a:rPr>
                  <a:t>函数，只要系统可被建模为一个确定性马尔可夫决策过程，回报函数</a:t>
                </a:r>
                <a:r>
                  <a:rPr lang="en-US" sz="2300" i="1" dirty="0" smtClean="0">
                    <a:latin typeface="+mj-lt"/>
                    <a:ea typeface="黑体" panose="02010609060101010101" pitchFamily="49" charset="-122"/>
                    <a:cs typeface="+mj-lt"/>
                    <a:sym typeface="+mn-ea"/>
                  </a:rPr>
                  <a:t>r</a:t>
                </a:r>
                <a:r>
                  <a:rPr lang="zh-CN" altLang="en-US" sz="2300" dirty="0" smtClean="0">
                    <a:latin typeface="+mj-lt"/>
                    <a:ea typeface="黑体" panose="02010609060101010101" pitchFamily="49" charset="-122"/>
                    <a:cs typeface="+mj-lt"/>
                    <a:sym typeface="+mn-ea"/>
                  </a:rPr>
                  <a:t>有界，并且动作的选择可使每个状态</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动作对被无限频率的访问。在</a:t>
                </a:r>
                <a:r>
                  <a:rPr lang="en-US" sz="2300" dirty="0" smtClean="0">
                    <a:latin typeface="+mj-lt"/>
                    <a:ea typeface="黑体" panose="02010609060101010101" pitchFamily="49" charset="-122"/>
                    <a:cs typeface="+mj-lt"/>
                    <a:sym typeface="+mn-ea"/>
                  </a:rPr>
                  <a:t>Q</a:t>
                </a:r>
                <a:r>
                  <a:rPr lang="zh-CN" altLang="en-US" sz="2300" dirty="0" smtClean="0">
                    <a:latin typeface="+mj-lt"/>
                    <a:ea typeface="黑体" panose="02010609060101010101" pitchFamily="49" charset="-122"/>
                    <a:cs typeface="+mj-lt"/>
                    <a:sym typeface="+mn-ea"/>
                  </a:rPr>
                  <a:t>学习中，</a:t>
                </a:r>
                <a:r>
                  <a:rPr lang="en-US" sz="2300" i="1" dirty="0" smtClean="0">
                    <a:latin typeface="+mj-lt"/>
                    <a:ea typeface="黑体" panose="02010609060101010101" pitchFamily="49" charset="-122"/>
                    <a:cs typeface="+mj-lt"/>
                    <a:sym typeface="+mn-ea"/>
                  </a:rPr>
                  <a:t>π </a:t>
                </a:r>
                <a:r>
                  <a:rPr lang="zh-CN" altLang="en-US" sz="2300" dirty="0" smtClean="0">
                    <a:latin typeface="+mj-lt"/>
                    <a:ea typeface="黑体" panose="02010609060101010101" pitchFamily="49" charset="-122"/>
                    <a:cs typeface="+mj-lt"/>
                    <a:sym typeface="+mn-ea"/>
                  </a:rPr>
                  <a:t>的计算方法如下：</a:t>
                </a:r>
                <a:endParaRPr lang="zh-CN" altLang="en-US" sz="2300"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endParaRPr lang="zh-CN" altLang="en-US" sz="2300"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endParaRPr lang="zh-CN" altLang="en-US" sz="2300"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endParaRPr lang="zh-CN" altLang="en-US" sz="2300"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zh-CN" altLang="en-US" sz="2300" dirty="0" smtClean="0">
                    <a:latin typeface="+mj-lt"/>
                    <a:ea typeface="黑体" panose="02010609060101010101" pitchFamily="49" charset="-122"/>
                    <a:cs typeface="+mj-lt"/>
                    <a:sym typeface="+mn-ea"/>
                  </a:rPr>
                  <a:t>      </a:t>
                </a:r>
                <a:r>
                  <a:rPr lang="en-US" altLang="zh-CN" sz="2300" dirty="0" smtClean="0">
                    <a:latin typeface="+mj-lt"/>
                    <a:ea typeface="黑体" panose="02010609060101010101" pitchFamily="49" charset="-122"/>
                    <a:cs typeface="+mj-lt"/>
                    <a:sym typeface="+mn-ea"/>
                  </a:rPr>
                  <a:t>- </a:t>
                </a:r>
                <a:r>
                  <a:rPr lang="zh-CN" altLang="en-US" sz="2300" dirty="0" smtClean="0">
                    <a:latin typeface="+mj-lt"/>
                    <a:ea typeface="黑体" panose="02010609060101010101" pitchFamily="49" charset="-122"/>
                    <a:cs typeface="+mj-lt"/>
                    <a:sym typeface="+mn-ea"/>
                  </a:rPr>
                  <a:t>通常，用</a:t>
                </a:r>
                <a:r>
                  <a:rPr lang="en-US" sz="2300" dirty="0" smtClean="0">
                    <a:latin typeface="+mj-lt"/>
                    <a:ea typeface="黑体" panose="02010609060101010101" pitchFamily="49" charset="-122"/>
                    <a:cs typeface="+mj-lt"/>
                    <a:sym typeface="+mn-ea"/>
                  </a:rPr>
                  <a:t>     </a:t>
                </a:r>
                <a:r>
                  <a:rPr lang="zh-CN" altLang="en-US" sz="2300" dirty="0" smtClean="0">
                    <a:latin typeface="+mj-lt"/>
                    <a:ea typeface="黑体" panose="02010609060101010101" pitchFamily="49" charset="-122"/>
                    <a:cs typeface="+mj-lt"/>
                    <a:sym typeface="+mn-ea"/>
                  </a:rPr>
                  <a:t>函数来代替实际</a:t>
                </a:r>
                <a:r>
                  <a:rPr lang="en-US" sz="2300" i="1" dirty="0" smtClean="0">
                    <a:latin typeface="+mj-lt"/>
                    <a:ea typeface="黑体" panose="02010609060101010101" pitchFamily="49" charset="-122"/>
                    <a:cs typeface="+mj-lt"/>
                    <a:sym typeface="+mn-ea"/>
                  </a:rPr>
                  <a:t>Q</a:t>
                </a:r>
                <a:r>
                  <a:rPr lang="zh-CN" altLang="en-US" sz="2300" dirty="0" smtClean="0">
                    <a:latin typeface="+mj-lt"/>
                    <a:ea typeface="黑体" panose="02010609060101010101" pitchFamily="49" charset="-122"/>
                    <a:cs typeface="+mj-lt"/>
                    <a:sym typeface="+mn-ea"/>
                  </a:rPr>
                  <a:t>函数的估计，即</a:t>
                </a:r>
                <a:endParaRPr lang="zh-CN" altLang="en-US" sz="2300" b="1" i="1" dirty="0" smtClean="0">
                  <a:latin typeface="+mj-lt"/>
                  <a:ea typeface="黑体" panose="02010609060101010101" pitchFamily="49" charset="-122"/>
                  <a:cs typeface="+mj-lt"/>
                  <a:sym typeface="+mn-ea"/>
                </a:endParaRPr>
              </a:p>
            </p:txBody>
          </p:sp>
        </mc:Choice>
        <mc:Fallback>
          <p:sp>
            <p:nvSpPr>
              <p:cNvPr id="2" name="Rectangle 3"/>
              <p:cNvSpPr>
                <a:spLocks noRot="1" noChangeAspect="1" noMove="1" noResize="1" noEditPoints="1" noAdjustHandles="1" noChangeArrowheads="1" noChangeShapeType="1" noTextEdit="1"/>
              </p:cNvSpPr>
              <p:nvPr>
                <p:custDataLst>
                  <p:tags r:id="rId3"/>
                </p:custDataLst>
              </p:nvPr>
            </p:nvSpPr>
            <p:spPr>
              <a:xfrm>
                <a:off x="127000" y="1369695"/>
                <a:ext cx="8874125" cy="5080000"/>
              </a:xfrm>
              <a:prstGeom prst="rect">
                <a:avLst/>
              </a:prstGeom>
              <a:blipFill rotWithShape="1">
                <a:blip r:embed="rId4"/>
                <a:stretch>
                  <a:fillRect/>
                </a:stretch>
              </a:blipFill>
              <a:ln w="12700">
                <a:noFill/>
              </a:ln>
            </p:spPr>
            <p:txBody>
              <a:bodyPr/>
              <a:lstStyle/>
              <a:p>
                <a:r>
                  <a:rPr lang="zh-CN" altLang="en-US">
                    <a:noFill/>
                  </a:rPr>
                  <a:t> </a:t>
                </a:r>
              </a:p>
            </p:txBody>
          </p:sp>
        </mc:Fallback>
      </mc:AlternateContent>
      <p:pic>
        <p:nvPicPr>
          <p:cNvPr id="4" name="图片 3"/>
          <p:cNvPicPr>
            <a:picLocks noChangeAspect="1"/>
          </p:cNvPicPr>
          <p:nvPr>
            <p:custDataLst>
              <p:tags r:id="rId5"/>
            </p:custDataLst>
          </p:nvPr>
        </p:nvPicPr>
        <p:blipFill>
          <a:blip r:embed="rId6"/>
          <a:stretch>
            <a:fillRect/>
          </a:stretch>
        </p:blipFill>
        <p:spPr>
          <a:xfrm>
            <a:off x="1932940" y="3413760"/>
            <a:ext cx="5133975" cy="1752600"/>
          </a:xfrm>
          <a:prstGeom prst="rect">
            <a:avLst/>
          </a:prstGeom>
        </p:spPr>
      </p:pic>
      <p:graphicFrame>
        <p:nvGraphicFramePr>
          <p:cNvPr id="248839" name="Object 7"/>
          <p:cNvGraphicFramePr>
            <a:graphicFrameLocks noChangeAspect="1"/>
          </p:cNvGraphicFramePr>
          <p:nvPr>
            <p:custDataLst>
              <p:tags r:id="rId7"/>
            </p:custDataLst>
          </p:nvPr>
        </p:nvGraphicFramePr>
        <p:xfrm>
          <a:off x="2143108" y="5073256"/>
          <a:ext cx="247651" cy="427761"/>
        </p:xfrm>
        <a:graphic>
          <a:graphicData uri="http://schemas.openxmlformats.org/presentationml/2006/ole">
            <mc:AlternateContent xmlns:mc="http://schemas.openxmlformats.org/markup-compatibility/2006">
              <mc:Choice xmlns:v="urn:schemas-microsoft-com:vml" Requires="v">
                <p:oleObj spid="_x0000_s20484" name="Equation" r:id="rId8" imgW="3657600" imgH="5791200" progId="">
                  <p:embed/>
                </p:oleObj>
              </mc:Choice>
              <mc:Fallback>
                <p:oleObj name="Equation" r:id="rId8" imgW="3657600" imgH="5791200" progId="">
                  <p:embed/>
                  <p:pic>
                    <p:nvPicPr>
                      <p:cNvPr id="0" name="图片 20483"/>
                      <p:cNvPicPr>
                        <a:picLocks noChangeAspect="1"/>
                      </p:cNvPicPr>
                      <p:nvPr/>
                    </p:nvPicPr>
                    <p:blipFill>
                      <a:blip r:embed="rId9"/>
                      <a:stretch>
                        <a:fillRect/>
                      </a:stretch>
                    </p:blipFill>
                    <p:spPr>
                      <a:xfrm>
                        <a:off x="2143108" y="5073256"/>
                        <a:ext cx="247651" cy="427761"/>
                      </a:xfrm>
                      <a:prstGeom prst="rect">
                        <a:avLst/>
                      </a:prstGeom>
                      <a:noFill/>
                      <a:ln w="9525">
                        <a:noFill/>
                      </a:ln>
                    </p:spPr>
                  </p:pic>
                </p:oleObj>
              </mc:Fallback>
            </mc:AlternateContent>
          </a:graphicData>
        </a:graphic>
      </p:graphicFrame>
      <p:graphicFrame>
        <p:nvGraphicFramePr>
          <p:cNvPr id="248837" name="Object 5"/>
          <p:cNvGraphicFramePr>
            <a:graphicFrameLocks noChangeAspect="1"/>
          </p:cNvGraphicFramePr>
          <p:nvPr>
            <p:custDataLst>
              <p:tags r:id="rId10"/>
            </p:custDataLst>
          </p:nvPr>
        </p:nvGraphicFramePr>
        <p:xfrm>
          <a:off x="2499995" y="5501005"/>
          <a:ext cx="3616325" cy="662305"/>
        </p:xfrm>
        <a:graphic>
          <a:graphicData uri="http://schemas.openxmlformats.org/presentationml/2006/ole">
            <mc:AlternateContent xmlns:mc="http://schemas.openxmlformats.org/markup-compatibility/2006">
              <mc:Choice xmlns:v="urn:schemas-microsoft-com:vml" Requires="v">
                <p:oleObj spid="_x0000_s20483" name="Equation" r:id="rId11" imgW="42367200" imgH="7315200" progId="">
                  <p:embed/>
                </p:oleObj>
              </mc:Choice>
              <mc:Fallback>
                <p:oleObj name="Equation" r:id="rId11" imgW="42367200" imgH="7315200" progId="">
                  <p:embed/>
                  <p:pic>
                    <p:nvPicPr>
                      <p:cNvPr id="0" name="图片 20482"/>
                      <p:cNvPicPr>
                        <a:picLocks noChangeAspect="1"/>
                      </p:cNvPicPr>
                      <p:nvPr/>
                    </p:nvPicPr>
                    <p:blipFill>
                      <a:blip r:embed="rId12"/>
                      <a:stretch>
                        <a:fillRect/>
                      </a:stretch>
                    </p:blipFill>
                    <p:spPr>
                      <a:xfrm>
                        <a:off x="2499995" y="5501005"/>
                        <a:ext cx="3616325" cy="662305"/>
                      </a:xfrm>
                      <a:prstGeom prst="rect">
                        <a:avLst/>
                      </a:prstGeom>
                      <a:noFill/>
                      <a:ln w="9525">
                        <a:noFill/>
                      </a:ln>
                    </p:spPr>
                  </p:pic>
                </p:oleObj>
              </mc:Fallback>
            </mc:AlternateContent>
          </a:graphicData>
        </a:graphic>
      </p:graphicFrame>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Rectangle 3"/>
          <p:cNvSpPr>
            <a:spLocks noGrp="1" noRot="1"/>
          </p:cNvSpPr>
          <p:nvPr>
            <p:ph type="subTitle" idx="1"/>
            <p:custDataLst>
              <p:tags r:id="rId1"/>
            </p:custDataLst>
          </p:nvPr>
        </p:nvSpPr>
        <p:spPr>
          <a:xfrm>
            <a:off x="88900" y="813435"/>
            <a:ext cx="8977630" cy="56388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如何判断</a:t>
            </a: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a:t>
            </a:r>
            <a:r>
              <a:rPr lang="zh-CN" altLang="en-US"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智能</a:t>
            </a: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图灵测试</a:t>
            </a:r>
            <a:endParaRPr lang="zh-CN" altLang="en-US" dirty="0" smtClean="0">
              <a:solidFill>
                <a:schemeClr val="accent2">
                  <a:lumMod val="75000"/>
                </a:schemeClr>
              </a:solidFill>
              <a:latin typeface="+mj-lt"/>
              <a:ea typeface="黑体" panose="02010609060101010101" pitchFamily="49" charset="-122"/>
              <a:cs typeface="+mj-lt"/>
              <a:sym typeface="+mn-ea"/>
            </a:endParaRPr>
          </a:p>
        </p:txBody>
      </p:sp>
      <p:sp>
        <p:nvSpPr>
          <p:cNvPr id="11" name="文本框 10"/>
          <p:cNvSpPr txBox="1"/>
          <p:nvPr/>
        </p:nvSpPr>
        <p:spPr>
          <a:xfrm>
            <a:off x="398780" y="1398270"/>
            <a:ext cx="5881370" cy="2602230"/>
          </a:xfrm>
          <a:prstGeom prst="rect">
            <a:avLst/>
          </a:prstGeom>
          <a:noFill/>
        </p:spPr>
        <p:txBody>
          <a:bodyPr wrap="square" rtlCol="0">
            <a:noAutofit/>
          </a:bodyPr>
          <a:p>
            <a:r>
              <a:rPr lang="zh-CN" altLang="en-US" sz="2400" dirty="0">
                <a:solidFill>
                  <a:schemeClr val="accent2">
                    <a:lumMod val="75000"/>
                  </a:schemeClr>
                </a:solidFill>
                <a:latin typeface="华文新魏" panose="02010800040101010101" charset="-122"/>
                <a:ea typeface="华文新魏" panose="02010800040101010101" charset="-122"/>
                <a:cs typeface="华文新魏" panose="02010800040101010101" charset="-122"/>
              </a:rPr>
              <a:t>“一个人在不接触对方的情况下，通过一种特殊的方式，和对方进行一系列的问答。如果在相当长时间内，他无法根据这些问题判断对方是人还是计算机，那么就可以认为这个计算机是智能的”。</a:t>
            </a:r>
            <a:endParaRPr lang="en-US" altLang="zh-CN" sz="2400" dirty="0">
              <a:solidFill>
                <a:schemeClr val="accent2">
                  <a:lumMod val="75000"/>
                </a:schemeClr>
              </a:solidFill>
              <a:latin typeface="华文新魏" panose="02010800040101010101" charset="-122"/>
              <a:ea typeface="华文新魏" panose="02010800040101010101" charset="-122"/>
              <a:cs typeface="华文新魏" panose="02010800040101010101" charset="-122"/>
            </a:endParaRPr>
          </a:p>
          <a:p>
            <a:pPr algn="r"/>
            <a:r>
              <a:rPr lang="en-US" altLang="zh-CN" sz="2000" dirty="0">
                <a:solidFill>
                  <a:srgbClr val="000000"/>
                </a:solidFill>
              </a:rPr>
              <a:t>---Alan Turing [1950]</a:t>
            </a:r>
            <a:endParaRPr lang="en-US" altLang="zh-CN" sz="2000" dirty="0">
              <a:solidFill>
                <a:srgbClr val="000000"/>
              </a:solidFill>
            </a:endParaRPr>
          </a:p>
          <a:p>
            <a:pPr algn="r"/>
            <a:r>
              <a:rPr lang="en-US" altLang="zh-CN" sz="2000" dirty="0">
                <a:solidFill>
                  <a:srgbClr val="000000"/>
                </a:solidFill>
              </a:rPr>
              <a:t>《Computing Machinery and Intelligence》</a:t>
            </a:r>
            <a:endParaRPr lang="zh-CN" altLang="en-US" sz="2000" dirty="0">
              <a:solidFill>
                <a:srgbClr val="000000"/>
              </a:solidFill>
            </a:endParaRPr>
          </a:p>
          <a:p>
            <a:endParaRPr lang="zh-CN" altLang="en-US" sz="2000" dirty="0">
              <a:solidFill>
                <a:srgbClr val="000000"/>
              </a:solidFill>
            </a:endParaRPr>
          </a:p>
        </p:txBody>
      </p:sp>
      <p:pic>
        <p:nvPicPr>
          <p:cNvPr id="7" name="Picture 2" descr=" 2050"/>
          <p:cNvPicPr>
            <a:picLocks noChangeAspect="1" noChangeArrowheads="1"/>
          </p:cNvPicPr>
          <p:nvPr/>
        </p:nvPicPr>
        <p:blipFill>
          <a:blip r:embed="rId2"/>
          <a:srcRect/>
          <a:stretch>
            <a:fillRect/>
          </a:stretch>
        </p:blipFill>
        <p:spPr bwMode="auto">
          <a:xfrm>
            <a:off x="6475730" y="989965"/>
            <a:ext cx="2208530" cy="279590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 2052"/>
          <p:cNvPicPr>
            <a:picLocks noChangeAspect="1" noChangeArrowheads="1"/>
          </p:cNvPicPr>
          <p:nvPr/>
        </p:nvPicPr>
        <p:blipFill>
          <a:blip r:embed="rId3"/>
          <a:srcRect/>
          <a:stretch>
            <a:fillRect/>
          </a:stretch>
        </p:blipFill>
        <p:spPr bwMode="auto">
          <a:xfrm>
            <a:off x="598170" y="3955415"/>
            <a:ext cx="4347845" cy="2637155"/>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p:cNvSpPr txBox="1"/>
          <p:nvPr/>
        </p:nvSpPr>
        <p:spPr>
          <a:xfrm>
            <a:off x="5431790" y="4155440"/>
            <a:ext cx="3589655" cy="1630045"/>
          </a:xfrm>
          <a:prstGeom prst="rect">
            <a:avLst/>
          </a:prstGeom>
          <a:noFill/>
        </p:spPr>
        <p:txBody>
          <a:bodyPr wrap="square" rtlCol="0">
            <a:spAutoFit/>
          </a:bodyPr>
          <a:p>
            <a:r>
              <a:rPr lang="en-US" altLang="zh-CN" sz="2000">
                <a:solidFill>
                  <a:schemeClr val="tx1"/>
                </a:solidFill>
                <a:latin typeface="华文新魏" panose="02010800040101010101" charset="-122"/>
                <a:ea typeface="华文新魏" panose="02010800040101010101" charset="-122"/>
                <a:cs typeface="华文新魏" panose="02010800040101010101" charset="-122"/>
              </a:rPr>
              <a:t>Alan Turing</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1912~1954</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），英国计算机科学家、数学家、逻辑学家、密码分析学家、理论生物学家，</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计算机科学之父</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人工智能之父</a:t>
            </a:r>
            <a:r>
              <a:rPr lang="en-US" altLang="zh-CN" sz="2000">
                <a:solidFill>
                  <a:schemeClr val="tx1"/>
                </a:solidFill>
                <a:latin typeface="华文新魏" panose="02010800040101010101" charset="-122"/>
                <a:ea typeface="华文新魏" panose="02010800040101010101" charset="-122"/>
                <a:cs typeface="华文新魏" panose="02010800040101010101" charset="-122"/>
              </a:rPr>
              <a:t>”</a:t>
            </a:r>
            <a:r>
              <a:rPr lang="zh-CN" altLang="en-US" sz="2000">
                <a:solidFill>
                  <a:schemeClr val="tx1"/>
                </a:solidFill>
                <a:latin typeface="华文新魏" panose="02010800040101010101" charset="-122"/>
                <a:ea typeface="华文新魏" panose="02010800040101010101" charset="-122"/>
                <a:cs typeface="华文新魏" panose="02010800040101010101" charset="-122"/>
              </a:rPr>
              <a:t>。</a:t>
            </a:r>
            <a:endParaRPr lang="zh-CN" altLang="en-US" sz="2000">
              <a:solidFill>
                <a:schemeClr val="tx1"/>
              </a:solidFill>
              <a:latin typeface="华文新魏" panose="02010800040101010101" charset="-122"/>
              <a:ea typeface="华文新魏" panose="02010800040101010101" charset="-122"/>
              <a:cs typeface="华文新魏" panose="02010800040101010101" charset="-122"/>
            </a:endParaRPr>
          </a:p>
        </p:txBody>
      </p:sp>
    </p:spTree>
  </p:cSld>
  <p:clrMapOvr>
    <a:masterClrMapping/>
  </p:clrMapOv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3" name="内容占位符 2"/>
          <p:cNvSpPr>
            <a:spLocks noGrp="1"/>
          </p:cNvSpPr>
          <p:nvPr>
            <p:custDataLst>
              <p:tags r:id="rId2"/>
            </p:custDataLst>
          </p:nvPr>
        </p:nvSpPr>
        <p:spPr>
          <a:xfrm>
            <a:off x="3154680" y="1361440"/>
            <a:ext cx="5230495" cy="4982210"/>
          </a:xfrm>
          <a:prstGeom prst="rect">
            <a:avLst/>
          </a:prstGeom>
          <a:solidFill>
            <a:schemeClr val="bg1"/>
          </a:solidFill>
          <a:ln w="25400" cap="flat" cmpd="sng" algn="ctr">
            <a:solidFill>
              <a:srgbClr val="063DE8">
                <a:shade val="50000"/>
              </a:srgbClr>
            </a:solidFill>
            <a:prstDash val="solid"/>
          </a:ln>
          <a:effec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Clr>
                <a:schemeClr val="hlink"/>
              </a:buClr>
              <a:buFont typeface="Wingdings" panose="05000000000000000000" pitchFamily="2" charset="2"/>
              <a:buChar char="§"/>
              <a:defRPr sz="2400">
                <a:solidFill>
                  <a:schemeClr val="lt1"/>
                </a:solidFill>
                <a:latin typeface="+mn-lt"/>
                <a:ea typeface="+mn-ea"/>
                <a:cs typeface="+mn-cs"/>
              </a:defRPr>
            </a:lvl1pPr>
            <a:lvl2pPr marL="742950" indent="-285750" algn="l" rtl="0" eaLnBrk="0" fontAlgn="base" hangingPunct="0">
              <a:spcBef>
                <a:spcPct val="20000"/>
              </a:spcBef>
              <a:spcAft>
                <a:spcPct val="0"/>
              </a:spcAft>
              <a:buClr>
                <a:schemeClr val="tx2"/>
              </a:buClr>
              <a:buSzPct val="85000"/>
              <a:buFont typeface="Wingdings" panose="05000000000000000000" pitchFamily="2" charset="2"/>
              <a:buChar char="Ø"/>
              <a:defRPr sz="2000">
                <a:solidFill>
                  <a:schemeClr val="lt1"/>
                </a:solidFill>
                <a:latin typeface="+mn-lt"/>
                <a:ea typeface="+mn-ea"/>
              </a:defRPr>
            </a:lvl2pPr>
            <a:lvl3pPr marL="1143000" indent="-228600" algn="l" rtl="0" eaLnBrk="0" fontAlgn="base" hangingPunct="0">
              <a:spcBef>
                <a:spcPct val="20000"/>
              </a:spcBef>
              <a:spcAft>
                <a:spcPct val="0"/>
              </a:spcAft>
              <a:buClr>
                <a:schemeClr val="hlink"/>
              </a:buClr>
              <a:buSzPct val="95000"/>
              <a:buFont typeface="Wingdings 2" panose="05020102010507070707" pitchFamily="18" charset="2"/>
              <a:buChar char="¡"/>
              <a:defRPr sz="1800">
                <a:solidFill>
                  <a:schemeClr val="lt1"/>
                </a:solidFill>
                <a:latin typeface="+mn-lt"/>
                <a:ea typeface="+mn-ea"/>
              </a:defRPr>
            </a:lvl3pPr>
            <a:lvl4pPr marL="1600200" indent="-228600" algn="l" rtl="0" eaLnBrk="0" fontAlgn="base" hangingPunct="0">
              <a:spcBef>
                <a:spcPct val="20000"/>
              </a:spcBef>
              <a:spcAft>
                <a:spcPct val="0"/>
              </a:spcAft>
              <a:buClr>
                <a:schemeClr val="tx2"/>
              </a:buClr>
              <a:buSzPct val="90000"/>
              <a:buFont typeface="Wingdings" panose="05000000000000000000" pitchFamily="2" charset="2"/>
              <a:buChar char="Ø"/>
              <a:defRPr sz="1600">
                <a:solidFill>
                  <a:schemeClr val="lt1"/>
                </a:solidFill>
                <a:latin typeface="+mn-lt"/>
                <a:ea typeface="+mn-ea"/>
              </a:defRPr>
            </a:lvl4pPr>
            <a:lvl5pPr marL="2057400" indent="-228600" algn="l" rtl="0" eaLnBrk="0" fontAlgn="base" hangingPunct="0">
              <a:spcBef>
                <a:spcPct val="20000"/>
              </a:spcBef>
              <a:spcAft>
                <a:spcPct val="0"/>
              </a:spcAft>
              <a:buClr>
                <a:schemeClr val="hlink"/>
              </a:buClr>
              <a:buFont typeface="Wingdings 2" panose="05020102010507070707" pitchFamily="18" charset="2"/>
              <a:buChar char="¡"/>
              <a:defRPr sz="1600">
                <a:solidFill>
                  <a:schemeClr val="lt1"/>
                </a:solidFill>
                <a:latin typeface="+mn-lt"/>
                <a:ea typeface="+mn-ea"/>
              </a:defRPr>
            </a:lvl5pPr>
            <a:lvl6pPr marL="2514600" indent="-228600" algn="l" rtl="0" fontAlgn="base">
              <a:spcBef>
                <a:spcPct val="20000"/>
              </a:spcBef>
              <a:spcAft>
                <a:spcPct val="0"/>
              </a:spcAft>
              <a:buClr>
                <a:schemeClr val="hlink"/>
              </a:buClr>
              <a:buFont typeface="Wingdings 2" panose="05020102010507070707" pitchFamily="18" charset="2"/>
              <a:buChar char="¡"/>
              <a:defRPr sz="2000">
                <a:solidFill>
                  <a:schemeClr val="lt1"/>
                </a:solidFill>
                <a:latin typeface="+mn-lt"/>
                <a:ea typeface="+mn-ea"/>
              </a:defRPr>
            </a:lvl6pPr>
            <a:lvl7pPr marL="2971800" indent="-228600" algn="l" rtl="0" fontAlgn="base">
              <a:spcBef>
                <a:spcPct val="20000"/>
              </a:spcBef>
              <a:spcAft>
                <a:spcPct val="0"/>
              </a:spcAft>
              <a:buClr>
                <a:schemeClr val="hlink"/>
              </a:buClr>
              <a:buFont typeface="Wingdings 2" panose="05020102010507070707" pitchFamily="18" charset="2"/>
              <a:buChar char="¡"/>
              <a:defRPr sz="2000">
                <a:solidFill>
                  <a:schemeClr val="lt1"/>
                </a:solidFill>
                <a:latin typeface="+mn-lt"/>
                <a:ea typeface="+mn-ea"/>
              </a:defRPr>
            </a:lvl7pPr>
            <a:lvl8pPr marL="3429000" indent="-228600" algn="l" rtl="0" fontAlgn="base">
              <a:spcBef>
                <a:spcPct val="20000"/>
              </a:spcBef>
              <a:spcAft>
                <a:spcPct val="0"/>
              </a:spcAft>
              <a:buClr>
                <a:schemeClr val="hlink"/>
              </a:buClr>
              <a:buFont typeface="Wingdings 2" panose="05020102010507070707" pitchFamily="18" charset="2"/>
              <a:buChar char="¡"/>
              <a:defRPr sz="2000">
                <a:solidFill>
                  <a:schemeClr val="lt1"/>
                </a:solidFill>
                <a:latin typeface="+mn-lt"/>
                <a:ea typeface="+mn-ea"/>
              </a:defRPr>
            </a:lvl8pPr>
            <a:lvl9pPr marL="3886200" indent="-228600" algn="l" rtl="0" fontAlgn="base">
              <a:spcBef>
                <a:spcPct val="20000"/>
              </a:spcBef>
              <a:spcAft>
                <a:spcPct val="0"/>
              </a:spcAft>
              <a:buClr>
                <a:schemeClr val="hlink"/>
              </a:buClr>
              <a:buFont typeface="Wingdings 2" panose="05020102010507070707" pitchFamily="18" charset="2"/>
              <a:buChar char="¡"/>
              <a:defRPr sz="2000">
                <a:solidFill>
                  <a:schemeClr val="lt1"/>
                </a:solidFill>
                <a:latin typeface="+mn-lt"/>
                <a:ea typeface="+mn-ea"/>
              </a:defRPr>
            </a:lvl9pPr>
          </a:lstStyle>
          <a:p>
            <a:pPr>
              <a:spcBef>
                <a:spcPts val="600"/>
              </a:spcBef>
              <a:buNone/>
            </a:pPr>
            <a:r>
              <a:rPr lang="en-US" sz="2200" b="1" i="1" dirty="0" smtClean="0">
                <a:solidFill>
                  <a:schemeClr val="tx1"/>
                </a:solidFill>
              </a:rPr>
              <a:t> Q</a:t>
            </a:r>
            <a:r>
              <a:rPr lang="zh-CN" altLang="en-US" sz="2200" b="1" dirty="0" smtClean="0">
                <a:solidFill>
                  <a:schemeClr val="tx1"/>
                </a:solidFill>
              </a:rPr>
              <a:t>学习算法</a:t>
            </a:r>
            <a:endParaRPr lang="zh-CN" altLang="en-US" sz="2200" dirty="0" smtClean="0">
              <a:solidFill>
                <a:schemeClr val="tx1"/>
              </a:solidFill>
            </a:endParaRPr>
          </a:p>
          <a:p>
            <a:pPr>
              <a:spcBef>
                <a:spcPts val="600"/>
              </a:spcBef>
              <a:buNone/>
            </a:pPr>
            <a:r>
              <a:rPr lang="zh-CN" altLang="en-US" sz="2200" dirty="0" smtClean="0">
                <a:solidFill>
                  <a:schemeClr val="tx1"/>
                </a:solidFill>
              </a:rPr>
              <a:t>对每个</a:t>
            </a:r>
            <a:r>
              <a:rPr lang="en-US" sz="2200" i="1" dirty="0" err="1" smtClean="0">
                <a:solidFill>
                  <a:schemeClr val="tx1"/>
                </a:solidFill>
              </a:rPr>
              <a:t>s</a:t>
            </a:r>
            <a:r>
              <a:rPr lang="en-US" sz="2200" dirty="0" err="1" smtClean="0">
                <a:solidFill>
                  <a:schemeClr val="tx1"/>
                </a:solidFill>
              </a:rPr>
              <a:t>,</a:t>
            </a:r>
            <a:r>
              <a:rPr lang="en-US" sz="2200" i="1" dirty="0" err="1" smtClean="0">
                <a:solidFill>
                  <a:schemeClr val="tx1"/>
                </a:solidFill>
              </a:rPr>
              <a:t>a</a:t>
            </a:r>
            <a:r>
              <a:rPr lang="zh-CN" altLang="en-US" sz="2200" dirty="0" smtClean="0">
                <a:solidFill>
                  <a:schemeClr val="tx1"/>
                </a:solidFill>
              </a:rPr>
              <a:t>，初始化表项</a:t>
            </a:r>
            <a:r>
              <a:rPr lang="en-US" sz="2200" dirty="0" smtClean="0">
                <a:solidFill>
                  <a:schemeClr val="tx1"/>
                </a:solidFill>
              </a:rPr>
              <a:t> (</a:t>
            </a:r>
            <a:r>
              <a:rPr lang="en-US" sz="2200" i="1" dirty="0" err="1" smtClean="0">
                <a:solidFill>
                  <a:schemeClr val="tx1"/>
                </a:solidFill>
              </a:rPr>
              <a:t>s</a:t>
            </a:r>
            <a:r>
              <a:rPr lang="en-US" sz="2200" dirty="0" err="1" smtClean="0">
                <a:solidFill>
                  <a:schemeClr val="tx1"/>
                </a:solidFill>
              </a:rPr>
              <a:t>,</a:t>
            </a:r>
            <a:r>
              <a:rPr lang="en-US" sz="2200" i="1" dirty="0" err="1" smtClean="0">
                <a:solidFill>
                  <a:schemeClr val="tx1"/>
                </a:solidFill>
              </a:rPr>
              <a:t>a</a:t>
            </a:r>
            <a:r>
              <a:rPr lang="en-US" sz="2200" dirty="0" smtClean="0">
                <a:solidFill>
                  <a:schemeClr val="tx1"/>
                </a:solidFill>
              </a:rPr>
              <a:t>)</a:t>
            </a:r>
            <a:r>
              <a:rPr lang="zh-CN" altLang="en-US" sz="2200" dirty="0" smtClean="0">
                <a:solidFill>
                  <a:schemeClr val="tx1"/>
                </a:solidFill>
              </a:rPr>
              <a:t>为</a:t>
            </a:r>
            <a:r>
              <a:rPr lang="en-US" sz="2200" dirty="0" smtClean="0">
                <a:solidFill>
                  <a:schemeClr val="tx1"/>
                </a:solidFill>
              </a:rPr>
              <a:t>0</a:t>
            </a:r>
            <a:endParaRPr lang="zh-CN" altLang="en-US" sz="2200" dirty="0" smtClean="0">
              <a:solidFill>
                <a:schemeClr val="tx1"/>
              </a:solidFill>
            </a:endParaRPr>
          </a:p>
          <a:p>
            <a:pPr>
              <a:spcBef>
                <a:spcPts val="600"/>
              </a:spcBef>
              <a:buNone/>
            </a:pPr>
            <a:r>
              <a:rPr lang="zh-CN" altLang="en-US" sz="2200" dirty="0" smtClean="0">
                <a:solidFill>
                  <a:schemeClr val="tx1"/>
                </a:solidFill>
              </a:rPr>
              <a:t>观察当前状态</a:t>
            </a:r>
            <a:r>
              <a:rPr lang="en-US" sz="2200" i="1" dirty="0" smtClean="0">
                <a:solidFill>
                  <a:schemeClr val="tx1"/>
                </a:solidFill>
              </a:rPr>
              <a:t>s;</a:t>
            </a:r>
            <a:endParaRPr lang="zh-CN" altLang="en-US" sz="2200" dirty="0" smtClean="0">
              <a:solidFill>
                <a:schemeClr val="tx1"/>
              </a:solidFill>
            </a:endParaRPr>
          </a:p>
          <a:p>
            <a:pPr>
              <a:spcBef>
                <a:spcPts val="600"/>
              </a:spcBef>
              <a:buNone/>
            </a:pPr>
            <a:r>
              <a:rPr lang="zh-CN" altLang="en-US" sz="2200" dirty="0" smtClean="0">
                <a:solidFill>
                  <a:schemeClr val="tx1"/>
                </a:solidFill>
              </a:rPr>
              <a:t>重复以下操作：</a:t>
            </a:r>
            <a:endParaRPr lang="zh-CN" altLang="en-US" sz="2200" dirty="0" smtClean="0">
              <a:solidFill>
                <a:schemeClr val="tx1"/>
              </a:solidFill>
            </a:endParaRPr>
          </a:p>
          <a:p>
            <a:pPr marL="0" lvl="0" indent="0">
              <a:spcBef>
                <a:spcPts val="600"/>
              </a:spcBef>
              <a:buNone/>
            </a:pPr>
            <a:r>
              <a:rPr lang="en-US" altLang="zh-CN" sz="2200" dirty="0" smtClean="0">
                <a:solidFill>
                  <a:schemeClr val="tx1"/>
                </a:solidFill>
              </a:rPr>
              <a:t>    (1) </a:t>
            </a:r>
            <a:r>
              <a:rPr lang="zh-CN" altLang="en-US" sz="2200" dirty="0" smtClean="0">
                <a:solidFill>
                  <a:schemeClr val="tx1"/>
                </a:solidFill>
              </a:rPr>
              <a:t>选择一个动作</a:t>
            </a:r>
            <a:r>
              <a:rPr lang="en-US" sz="2200" i="1" dirty="0" smtClean="0">
                <a:solidFill>
                  <a:schemeClr val="tx1"/>
                </a:solidFill>
              </a:rPr>
              <a:t>a</a:t>
            </a:r>
            <a:r>
              <a:rPr lang="zh-CN" altLang="en-US" sz="2200" dirty="0" smtClean="0">
                <a:solidFill>
                  <a:schemeClr val="tx1"/>
                </a:solidFill>
              </a:rPr>
              <a:t>并执行它</a:t>
            </a:r>
            <a:endParaRPr lang="zh-CN" altLang="en-US" sz="2200" dirty="0" smtClean="0">
              <a:solidFill>
                <a:schemeClr val="tx1"/>
              </a:solidFill>
            </a:endParaRPr>
          </a:p>
          <a:p>
            <a:pPr marL="0" indent="0">
              <a:spcBef>
                <a:spcPts val="600"/>
              </a:spcBef>
              <a:buNone/>
            </a:pPr>
            <a:r>
              <a:rPr lang="en-US" altLang="zh-CN" sz="2200" dirty="0" smtClean="0">
                <a:solidFill>
                  <a:schemeClr val="tx1"/>
                </a:solidFill>
              </a:rPr>
              <a:t>    (2) </a:t>
            </a:r>
            <a:r>
              <a:rPr lang="zh-CN" altLang="en-US" sz="2200" dirty="0" smtClean="0">
                <a:solidFill>
                  <a:schemeClr val="tx1"/>
                </a:solidFill>
              </a:rPr>
              <a:t>接收到立即回报</a:t>
            </a:r>
            <a:r>
              <a:rPr lang="en-US" sz="2200" i="1" dirty="0" smtClean="0">
                <a:solidFill>
                  <a:schemeClr val="tx1"/>
                </a:solidFill>
              </a:rPr>
              <a:t>r</a:t>
            </a:r>
            <a:endParaRPr lang="en-US" sz="2200" i="1" dirty="0" smtClean="0">
              <a:solidFill>
                <a:schemeClr val="tx1"/>
              </a:solidFill>
            </a:endParaRPr>
          </a:p>
          <a:p>
            <a:pPr marL="0" lvl="0" indent="0">
              <a:spcBef>
                <a:spcPts val="600"/>
              </a:spcBef>
              <a:buNone/>
            </a:pPr>
            <a:r>
              <a:rPr lang="en-US" altLang="zh-CN" sz="2200" dirty="0" smtClean="0">
                <a:solidFill>
                  <a:schemeClr val="tx1"/>
                </a:solidFill>
              </a:rPr>
              <a:t>    (3) </a:t>
            </a:r>
            <a:r>
              <a:rPr lang="zh-CN" altLang="en-US" sz="2200" dirty="0" smtClean="0">
                <a:solidFill>
                  <a:schemeClr val="tx1"/>
                </a:solidFill>
              </a:rPr>
              <a:t>观察新状态</a:t>
            </a:r>
            <a:r>
              <a:rPr lang="en-US" sz="2200" i="1" dirty="0" smtClean="0">
                <a:solidFill>
                  <a:schemeClr val="tx1"/>
                </a:solidFill>
              </a:rPr>
              <a:t>s</a:t>
            </a:r>
            <a:r>
              <a:rPr lang="en-US" sz="2200" dirty="0" smtClean="0">
                <a:solidFill>
                  <a:schemeClr val="tx1"/>
                </a:solidFill>
              </a:rPr>
              <a:t>´</a:t>
            </a:r>
            <a:endParaRPr lang="zh-CN" altLang="en-US" sz="2200" dirty="0" smtClean="0">
              <a:solidFill>
                <a:schemeClr val="tx1"/>
              </a:solidFill>
            </a:endParaRPr>
          </a:p>
          <a:p>
            <a:pPr marL="0" lvl="0" indent="0">
              <a:spcBef>
                <a:spcPts val="600"/>
              </a:spcBef>
              <a:buNone/>
            </a:pPr>
            <a:r>
              <a:rPr lang="en-US" altLang="zh-CN" sz="2200" dirty="0" smtClean="0">
                <a:solidFill>
                  <a:schemeClr val="tx1"/>
                </a:solidFill>
              </a:rPr>
              <a:t>    (4) </a:t>
            </a:r>
            <a:r>
              <a:rPr lang="zh-CN" altLang="en-US" sz="2200" dirty="0" smtClean="0">
                <a:solidFill>
                  <a:schemeClr val="tx1"/>
                </a:solidFill>
              </a:rPr>
              <a:t>对</a:t>
            </a:r>
            <a:r>
              <a:rPr lang="en-US" sz="2200" dirty="0" smtClean="0">
                <a:solidFill>
                  <a:schemeClr val="tx1"/>
                </a:solidFill>
              </a:rPr>
              <a:t>    (</a:t>
            </a:r>
            <a:r>
              <a:rPr lang="en-US" sz="2200" i="1" dirty="0" err="1" smtClean="0">
                <a:solidFill>
                  <a:schemeClr val="tx1"/>
                </a:solidFill>
              </a:rPr>
              <a:t>s</a:t>
            </a:r>
            <a:r>
              <a:rPr lang="en-US" sz="2200" dirty="0" err="1" smtClean="0">
                <a:solidFill>
                  <a:schemeClr val="tx1"/>
                </a:solidFill>
              </a:rPr>
              <a:t>,</a:t>
            </a:r>
            <a:r>
              <a:rPr lang="en-US" sz="2200" i="1" dirty="0" err="1" smtClean="0">
                <a:solidFill>
                  <a:schemeClr val="tx1"/>
                </a:solidFill>
              </a:rPr>
              <a:t>a</a:t>
            </a:r>
            <a:r>
              <a:rPr lang="en-US" sz="2200" dirty="0" smtClean="0">
                <a:solidFill>
                  <a:schemeClr val="tx1"/>
                </a:solidFill>
              </a:rPr>
              <a:t>)</a:t>
            </a:r>
            <a:r>
              <a:rPr lang="zh-CN" altLang="en-US" sz="2200" dirty="0" smtClean="0">
                <a:solidFill>
                  <a:schemeClr val="tx1"/>
                </a:solidFill>
              </a:rPr>
              <a:t>按照下式更新表项：</a:t>
            </a:r>
            <a:endParaRPr lang="zh-CN" altLang="en-US" sz="2200" dirty="0" smtClean="0">
              <a:solidFill>
                <a:schemeClr val="tx1"/>
              </a:solidFill>
            </a:endParaRPr>
          </a:p>
          <a:p>
            <a:pPr>
              <a:spcBef>
                <a:spcPts val="600"/>
              </a:spcBef>
            </a:pPr>
            <a:endParaRPr lang="en-US" sz="2200" dirty="0" smtClean="0">
              <a:solidFill>
                <a:schemeClr val="tx1"/>
              </a:solidFill>
            </a:endParaRPr>
          </a:p>
          <a:p>
            <a:pPr>
              <a:spcBef>
                <a:spcPts val="600"/>
              </a:spcBef>
              <a:buNone/>
            </a:pPr>
            <a:r>
              <a:rPr lang="en-US" sz="2200" dirty="0" smtClean="0">
                <a:solidFill>
                  <a:schemeClr val="tx1"/>
                </a:solidFill>
              </a:rPr>
              <a:t>		 </a:t>
            </a:r>
            <a:endParaRPr lang="zh-CN" altLang="en-US" sz="2200" dirty="0" smtClean="0">
              <a:solidFill>
                <a:schemeClr val="tx1"/>
              </a:solidFill>
            </a:endParaRPr>
          </a:p>
          <a:p>
            <a:pPr marL="0" lvl="0" indent="0">
              <a:spcBef>
                <a:spcPts val="600"/>
              </a:spcBef>
              <a:buNone/>
            </a:pPr>
            <a:r>
              <a:rPr lang="en-US" sz="2200" i="1" dirty="0" err="1" smtClean="0">
                <a:solidFill>
                  <a:schemeClr val="tx1"/>
                </a:solidFill>
              </a:rPr>
              <a:t>    </a:t>
            </a:r>
            <a:r>
              <a:rPr lang="en-US" sz="2200" dirty="0" err="1" smtClean="0">
                <a:solidFill>
                  <a:schemeClr val="tx1"/>
                </a:solidFill>
              </a:rPr>
              <a:t>(5)</a:t>
            </a:r>
            <a:r>
              <a:rPr lang="en-US" sz="2200" i="1" dirty="0" err="1" smtClean="0">
                <a:solidFill>
                  <a:schemeClr val="tx1"/>
                </a:solidFill>
              </a:rPr>
              <a:t> s</a:t>
            </a:r>
            <a:r>
              <a:rPr lang="en-US" sz="2200" dirty="0" err="1" smtClean="0">
                <a:solidFill>
                  <a:schemeClr val="tx1"/>
                </a:solidFill>
              </a:rPr>
              <a:t>←</a:t>
            </a:r>
            <a:r>
              <a:rPr lang="en-US" sz="2200" i="1" dirty="0" err="1" smtClean="0">
                <a:solidFill>
                  <a:schemeClr val="tx1"/>
                </a:solidFill>
              </a:rPr>
              <a:t>s</a:t>
            </a:r>
            <a:r>
              <a:rPr lang="en-US" sz="2200" dirty="0" smtClean="0">
                <a:solidFill>
                  <a:schemeClr val="tx1"/>
                </a:solidFill>
              </a:rPr>
              <a:t>´</a:t>
            </a:r>
            <a:endParaRPr lang="zh-CN" altLang="en-US" sz="2200" dirty="0" smtClean="0">
              <a:solidFill>
                <a:schemeClr val="tx1"/>
              </a:solidFill>
            </a:endParaRPr>
          </a:p>
          <a:p>
            <a:pPr marL="0" lvl="0" indent="0">
              <a:spcBef>
                <a:spcPts val="600"/>
              </a:spcBef>
              <a:buNone/>
            </a:pPr>
            <a:r>
              <a:rPr lang="en-US" altLang="zh-CN" sz="2200" dirty="0" smtClean="0">
                <a:solidFill>
                  <a:schemeClr val="tx1"/>
                </a:solidFill>
              </a:rPr>
              <a:t>    (6) </a:t>
            </a:r>
            <a:r>
              <a:rPr lang="zh-CN" altLang="en-US" sz="2200" dirty="0" smtClean="0">
                <a:solidFill>
                  <a:schemeClr val="tx1"/>
                </a:solidFill>
              </a:rPr>
              <a:t>折算因子</a:t>
            </a:r>
            <a:r>
              <a:rPr lang="en-US" sz="2200" i="1" dirty="0" smtClean="0">
                <a:solidFill>
                  <a:schemeClr val="tx1"/>
                </a:solidFill>
                <a:sym typeface="Symbol" panose="05050102010706020507"/>
              </a:rPr>
              <a:t></a:t>
            </a:r>
            <a:r>
              <a:rPr lang="zh-CN" altLang="en-US" sz="2200" dirty="0" smtClean="0">
                <a:solidFill>
                  <a:schemeClr val="tx1"/>
                </a:solidFill>
              </a:rPr>
              <a:t>为任意常量，满足</a:t>
            </a:r>
            <a:r>
              <a:rPr lang="en-US" sz="2200" dirty="0" smtClean="0">
                <a:solidFill>
                  <a:schemeClr val="tx1"/>
                </a:solidFill>
              </a:rPr>
              <a:t>0</a:t>
            </a:r>
            <a:r>
              <a:rPr lang="en-US" sz="2200" dirty="0" smtClean="0">
                <a:solidFill>
                  <a:schemeClr val="tx1"/>
                </a:solidFill>
                <a:sym typeface="Symbol" panose="05050102010706020507"/>
              </a:rPr>
              <a:t></a:t>
            </a:r>
            <a:r>
              <a:rPr lang="en-US" sz="2200" i="1" dirty="0" smtClean="0">
                <a:solidFill>
                  <a:schemeClr val="tx1"/>
                </a:solidFill>
                <a:sym typeface="Symbol" panose="05050102010706020507"/>
              </a:rPr>
              <a:t></a:t>
            </a:r>
            <a:r>
              <a:rPr lang="en-US" sz="2200" dirty="0" smtClean="0">
                <a:solidFill>
                  <a:schemeClr val="tx1"/>
                </a:solidFill>
              </a:rPr>
              <a:t>&lt;1</a:t>
            </a:r>
            <a:endParaRPr lang="zh-CN" altLang="en-US" sz="2200" dirty="0"/>
          </a:p>
        </p:txBody>
      </p:sp>
      <p:graphicFrame>
        <p:nvGraphicFramePr>
          <p:cNvPr id="247809" name="Object 1"/>
          <p:cNvGraphicFramePr>
            <a:graphicFrameLocks noChangeAspect="1"/>
          </p:cNvGraphicFramePr>
          <p:nvPr>
            <p:custDataLst>
              <p:tags r:id="rId3"/>
            </p:custDataLst>
          </p:nvPr>
        </p:nvGraphicFramePr>
        <p:xfrm>
          <a:off x="3933812" y="4714250"/>
          <a:ext cx="3412539" cy="642942"/>
        </p:xfrm>
        <a:graphic>
          <a:graphicData uri="http://schemas.openxmlformats.org/presentationml/2006/ole">
            <mc:AlternateContent xmlns:mc="http://schemas.openxmlformats.org/markup-compatibility/2006">
              <mc:Choice xmlns:v="urn:schemas-microsoft-com:vml" Requires="v">
                <p:oleObj spid="_x0000_s21505" name="Equation" r:id="rId4" imgW="42976800" imgH="7315200" progId="">
                  <p:embed/>
                </p:oleObj>
              </mc:Choice>
              <mc:Fallback>
                <p:oleObj name="Equation" r:id="rId4" imgW="42976800" imgH="7315200" progId="">
                  <p:embed/>
                  <p:pic>
                    <p:nvPicPr>
                      <p:cNvPr id="0" name="图片 21504"/>
                      <p:cNvPicPr>
                        <a:picLocks noChangeAspect="1"/>
                      </p:cNvPicPr>
                      <p:nvPr/>
                    </p:nvPicPr>
                    <p:blipFill>
                      <a:blip r:embed="rId5"/>
                      <a:stretch>
                        <a:fillRect/>
                      </a:stretch>
                    </p:blipFill>
                    <p:spPr>
                      <a:xfrm>
                        <a:off x="3933812" y="4714250"/>
                        <a:ext cx="3412539" cy="642942"/>
                      </a:xfrm>
                      <a:prstGeom prst="rect">
                        <a:avLst/>
                      </a:prstGeom>
                      <a:noFill/>
                      <a:ln w="9525">
                        <a:noFill/>
                      </a:ln>
                    </p:spPr>
                  </p:pic>
                </p:oleObj>
              </mc:Fallback>
            </mc:AlternateContent>
          </a:graphicData>
        </a:graphic>
      </p:graphicFrame>
      <p:sp>
        <p:nvSpPr>
          <p:cNvPr id="9" name="TextBox 8"/>
          <p:cNvSpPr txBox="1"/>
          <p:nvPr>
            <p:custDataLst>
              <p:tags r:id="rId6"/>
            </p:custDataLst>
          </p:nvPr>
        </p:nvSpPr>
        <p:spPr>
          <a:xfrm>
            <a:off x="851535" y="2627630"/>
            <a:ext cx="1798955" cy="101600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noAutofit/>
          </a:bodyPr>
          <a:p>
            <a:r>
              <a:rPr lang="zh-CN" altLang="en-US" sz="2000" dirty="0" smtClean="0"/>
              <a:t>在确定性回报和动作假定下的</a:t>
            </a:r>
            <a:r>
              <a:rPr lang="en-US" sz="2000" i="1" dirty="0" smtClean="0"/>
              <a:t>Q</a:t>
            </a:r>
            <a:r>
              <a:rPr lang="zh-CN" altLang="en-US" sz="2000" dirty="0" smtClean="0"/>
              <a:t>学习算法</a:t>
            </a:r>
            <a:endParaRPr lang="zh-CN" altLang="en-US" sz="2000" dirty="0" smtClean="0"/>
          </a:p>
        </p:txBody>
      </p:sp>
      <p:sp>
        <p:nvSpPr>
          <p:cNvPr id="5" name="Rectangle 3"/>
          <p:cNvSpPr>
            <a:spLocks noGrp="1" noRot="1"/>
          </p:cNvSpPr>
          <p:nvPr>
            <p:custDataLst>
              <p:tags r:id="rId7"/>
            </p:custDataLst>
          </p:nvPr>
        </p:nvSpPr>
        <p:spPr>
          <a:xfrm>
            <a:off x="127000" y="1369695"/>
            <a:ext cx="2835910" cy="48069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强化学习（不做要求）</a:t>
            </a:r>
            <a:endParaRPr lang="zh-CN" altLang="en-US" sz="2300" b="1" i="1" dirty="0" smtClean="0">
              <a:ea typeface="宋体" panose="02010600030101010101" pitchFamily="2" charset="-122"/>
              <a:cs typeface="+mn-cs"/>
              <a:sym typeface="+mn-ea"/>
            </a:endParaRPr>
          </a:p>
        </p:txBody>
      </p:sp>
    </p:spTree>
  </p:cSld>
  <p:clrMapOvr>
    <a:masterClrMapping/>
  </p:clrMapOv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4" name="Rectangle 3"/>
          <p:cNvSpPr>
            <a:spLocks noGrp="1" noRot="1"/>
          </p:cNvSpPr>
          <p:nvPr>
            <p:custDataLst>
              <p:tags r:id="rId2"/>
            </p:custDataLst>
          </p:nvPr>
        </p:nvSpPr>
        <p:spPr>
          <a:xfrm>
            <a:off x="127000" y="1441450"/>
            <a:ext cx="8874125" cy="296481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K-Means算法</a:t>
            </a:r>
            <a:endParaRPr lang="zh-CN" altLang="en-US" dirty="0" smtClean="0">
              <a:solidFill>
                <a:srgbClr val="134AD5"/>
              </a:solidFill>
              <a:ea typeface="黑体" panose="02010609060101010101" pitchFamily="49" charset="-122"/>
              <a:cs typeface="+mn-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b="1" dirty="0" smtClean="0">
                <a:latin typeface="+mj-lt"/>
                <a:ea typeface="黑体" panose="02010609060101010101" pitchFamily="49" charset="-122"/>
                <a:cs typeface="+mj-lt"/>
                <a:sym typeface="Symbol" panose="05050102010706020507" charset="0"/>
              </a:rPr>
              <a:t>      - </a:t>
            </a:r>
            <a:r>
              <a:rPr lang="en-US" sz="2300" dirty="0" smtClean="0">
                <a:latin typeface="+mj-lt"/>
                <a:ea typeface="黑体" panose="02010609060101010101" pitchFamily="49" charset="-122"/>
                <a:cs typeface="+mj-lt"/>
                <a:sym typeface="+mn-ea"/>
              </a:rPr>
              <a:t>K-means </a:t>
            </a:r>
            <a:r>
              <a:rPr lang="zh-CN" altLang="en-US" sz="2300" dirty="0" smtClean="0">
                <a:latin typeface="+mj-lt"/>
                <a:ea typeface="黑体" panose="02010609060101010101" pitchFamily="49" charset="-122"/>
                <a:cs typeface="+mj-lt"/>
                <a:sym typeface="+mn-ea"/>
              </a:rPr>
              <a:t>算法是一个经典的聚类算法，它接受输入量</a:t>
            </a:r>
            <a:r>
              <a:rPr lang="en-US" sz="2300" dirty="0" smtClean="0">
                <a:latin typeface="+mj-lt"/>
                <a:ea typeface="黑体" panose="02010609060101010101" pitchFamily="49" charset="-122"/>
                <a:cs typeface="+mj-lt"/>
                <a:sym typeface="+mn-ea"/>
              </a:rPr>
              <a:t> k</a:t>
            </a:r>
            <a:r>
              <a:rPr lang="zh-CN" altLang="en-US" sz="2300" dirty="0" smtClean="0">
                <a:latin typeface="+mj-lt"/>
                <a:ea typeface="黑体" panose="02010609060101010101" pitchFamily="49" charset="-122"/>
                <a:cs typeface="+mj-lt"/>
                <a:sym typeface="+mn-ea"/>
              </a:rPr>
              <a:t>，将</a:t>
            </a:r>
            <a:r>
              <a:rPr lang="en-US" sz="2300" dirty="0" smtClean="0">
                <a:latin typeface="+mj-lt"/>
                <a:ea typeface="黑体" panose="02010609060101010101" pitchFamily="49" charset="-122"/>
                <a:cs typeface="+mj-lt"/>
                <a:sym typeface="+mn-ea"/>
              </a:rPr>
              <a:t>n</a:t>
            </a:r>
            <a:r>
              <a:rPr lang="zh-CN" altLang="en-US" sz="2300" dirty="0" smtClean="0">
                <a:latin typeface="+mj-lt"/>
                <a:ea typeface="黑体" panose="02010609060101010101" pitchFamily="49" charset="-122"/>
                <a:cs typeface="+mj-lt"/>
                <a:sym typeface="+mn-ea"/>
              </a:rPr>
              <a:t>个数据对象划分为</a:t>
            </a:r>
            <a:r>
              <a:rPr lang="en-US" sz="2300" dirty="0" smtClean="0">
                <a:latin typeface="+mj-lt"/>
                <a:ea typeface="黑体" panose="02010609060101010101" pitchFamily="49" charset="-122"/>
                <a:cs typeface="+mj-lt"/>
                <a:sym typeface="+mn-ea"/>
              </a:rPr>
              <a:t> k</a:t>
            </a:r>
            <a:r>
              <a:rPr lang="zh-CN" altLang="en-US" sz="2300" dirty="0" smtClean="0">
                <a:latin typeface="+mj-lt"/>
                <a:ea typeface="黑体" panose="02010609060101010101" pitchFamily="49" charset="-122"/>
                <a:cs typeface="+mj-lt"/>
                <a:sym typeface="+mn-ea"/>
              </a:rPr>
              <a:t>个聚类，使得所获得的聚类满足两个条件：</a:t>
            </a:r>
            <a:endParaRPr lang="zh-CN" altLang="en-US" sz="2300" dirty="0" smtClean="0">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b="1" dirty="0" smtClean="0">
                <a:latin typeface="+mj-lt"/>
                <a:ea typeface="宋体" panose="02010600030101010101" pitchFamily="2" charset="-122"/>
                <a:cs typeface="+mj-lt"/>
                <a:sym typeface="+mn-ea"/>
              </a:rPr>
              <a:t>        </a:t>
            </a:r>
            <a:r>
              <a:rPr lang="zh-CN" altLang="en-US" sz="2200" b="1" dirty="0" smtClean="0">
                <a:latin typeface="+mj-lt"/>
                <a:ea typeface="宋体" panose="02010600030101010101" pitchFamily="2" charset="-122"/>
                <a:cs typeface="+mj-lt"/>
                <a:sym typeface="Symbol" panose="05050102010706020507" charset="0"/>
              </a:rPr>
              <a:t></a:t>
            </a:r>
            <a:r>
              <a:rPr lang="zh-CN" altLang="en-US" sz="2200" b="1" dirty="0" smtClean="0">
                <a:latin typeface="+mj-lt"/>
                <a:ea typeface="宋体" panose="02010600030101010101" pitchFamily="2" charset="-122"/>
                <a:cs typeface="+mj-lt"/>
                <a:sym typeface="+mn-ea"/>
              </a:rPr>
              <a:t> </a:t>
            </a:r>
            <a:r>
              <a:rPr lang="zh-CN" altLang="en-US" sz="2200" dirty="0" smtClean="0">
                <a:latin typeface="+mj-lt"/>
                <a:ea typeface="宋体" panose="02010600030101010101" pitchFamily="2" charset="-122"/>
                <a:cs typeface="+mj-lt"/>
                <a:sym typeface="+mn-ea"/>
              </a:rPr>
              <a:t>同一聚类中的对象相似度较高；</a:t>
            </a:r>
            <a:endParaRPr lang="zh-CN" altLang="en-US" sz="2200" b="1" dirty="0" smtClean="0">
              <a:latin typeface="+mj-lt"/>
              <a:ea typeface="宋体" panose="02010600030101010101" pitchFamily="2"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200" dirty="0" smtClean="0">
                <a:latin typeface="+mj-lt"/>
                <a:ea typeface="宋体" panose="02010600030101010101" pitchFamily="2" charset="-122"/>
                <a:cs typeface="+mj-lt"/>
                <a:sym typeface="+mn-ea"/>
              </a:rPr>
              <a:t>        </a:t>
            </a:r>
            <a:r>
              <a:rPr lang="zh-CN" altLang="en-US" sz="2200" dirty="0" smtClean="0">
                <a:latin typeface="+mj-lt"/>
                <a:ea typeface="宋体" panose="02010600030101010101" pitchFamily="2" charset="-122"/>
                <a:cs typeface="+mj-lt"/>
                <a:sym typeface="Symbol" panose="05050102010706020507" charset="0"/>
              </a:rPr>
              <a:t></a:t>
            </a:r>
            <a:r>
              <a:rPr lang="zh-CN" altLang="en-US" sz="2200" dirty="0" smtClean="0">
                <a:latin typeface="+mj-lt"/>
                <a:ea typeface="宋体" panose="02010600030101010101" pitchFamily="2" charset="-122"/>
                <a:cs typeface="+mj-lt"/>
                <a:sym typeface="+mn-ea"/>
              </a:rPr>
              <a:t> 不同聚类中的对象相似度较小。</a:t>
            </a:r>
            <a:endParaRPr lang="zh-CN" altLang="en-US" sz="2200" dirty="0" smtClean="0">
              <a:latin typeface="+mj-lt"/>
              <a:ea typeface="宋体" panose="02010600030101010101" pitchFamily="2"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dirty="0" smtClean="0">
                <a:latin typeface="+mj-lt"/>
                <a:ea typeface="黑体" panose="02010609060101010101" pitchFamily="49" charset="-122"/>
                <a:cs typeface="+mj-lt"/>
                <a:sym typeface="+mn-ea"/>
              </a:rPr>
              <a:t>      - </a:t>
            </a:r>
            <a:r>
              <a:rPr lang="en-US" sz="2300" dirty="0" smtClean="0">
                <a:latin typeface="+mj-lt"/>
                <a:ea typeface="黑体" panose="02010609060101010101" pitchFamily="49" charset="-122"/>
                <a:cs typeface="+mj-lt"/>
                <a:sym typeface="+mn-ea"/>
              </a:rPr>
              <a:t>k-means </a:t>
            </a:r>
            <a:r>
              <a:rPr lang="zh-CN" altLang="en-US" sz="2300" dirty="0" smtClean="0">
                <a:latin typeface="+mj-lt"/>
                <a:ea typeface="黑体" panose="02010609060101010101" pitchFamily="49" charset="-122"/>
                <a:cs typeface="+mj-lt"/>
                <a:sym typeface="+mn-ea"/>
              </a:rPr>
              <a:t>算法的基本步骤如图所示。</a:t>
            </a:r>
            <a:endParaRPr lang="zh-CN" altLang="en-US" sz="2300" b="1" i="1" dirty="0" smtClean="0">
              <a:latin typeface="+mj-lt"/>
              <a:ea typeface="黑体" panose="02010609060101010101" pitchFamily="49" charset="-122"/>
              <a:cs typeface="+mj-lt"/>
              <a:sym typeface="+mn-ea"/>
            </a:endParaRPr>
          </a:p>
        </p:txBody>
      </p:sp>
    </p:spTree>
  </p:cSld>
  <p:clrMapOvr>
    <a:masterClrMapping/>
  </p:clrMapOv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27000" y="1441450"/>
            <a:ext cx="3444875" cy="5435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K-Means算法（续）</a:t>
            </a:r>
            <a:endParaRPr lang="zh-CN" altLang="en-US" sz="2300" b="1" i="1" dirty="0" smtClean="0">
              <a:ea typeface="宋体" panose="02010600030101010101" pitchFamily="2" charset="-122"/>
              <a:cs typeface="+mn-lt"/>
              <a:sym typeface="+mn-ea"/>
            </a:endParaRPr>
          </a:p>
        </p:txBody>
      </p:sp>
      <p:pic>
        <p:nvPicPr>
          <p:cNvPr id="252934" name="Picture 6"/>
          <p:cNvPicPr>
            <a:picLocks noChangeAspect="1" noChangeArrowheads="1"/>
          </p:cNvPicPr>
          <p:nvPr>
            <p:custDataLst>
              <p:tags r:id="rId3"/>
            </p:custDataLst>
          </p:nvPr>
        </p:nvPicPr>
        <p:blipFill>
          <a:blip r:embed="rId4"/>
          <a:srcRect/>
          <a:stretch>
            <a:fillRect/>
          </a:stretch>
        </p:blipFill>
        <p:spPr bwMode="auto">
          <a:xfrm>
            <a:off x="3983990" y="702310"/>
            <a:ext cx="4511040" cy="5934710"/>
          </a:xfrm>
          <a:prstGeom prst="rect">
            <a:avLst/>
          </a:prstGeom>
          <a:noFill/>
          <a:ln w="9525">
            <a:noFill/>
            <a:miter lim="800000"/>
            <a:headEnd/>
            <a:tailEnd/>
          </a:ln>
          <a:effectLst/>
        </p:spPr>
      </p:pic>
      <p:sp>
        <p:nvSpPr>
          <p:cNvPr id="14" name="TextBox 13"/>
          <p:cNvSpPr txBox="1"/>
          <p:nvPr>
            <p:custDataLst>
              <p:tags r:id="rId5"/>
            </p:custDataLst>
          </p:nvPr>
        </p:nvSpPr>
        <p:spPr>
          <a:xfrm>
            <a:off x="456565" y="2699385"/>
            <a:ext cx="3749040" cy="46037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en-US" dirty="0" smtClean="0"/>
              <a:t>k-means </a:t>
            </a:r>
            <a:r>
              <a:rPr lang="zh-CN" altLang="en-US" dirty="0" smtClean="0"/>
              <a:t>算法的基本步骤</a:t>
            </a:r>
            <a:endParaRPr lang="zh-CN" altLang="en-US" dirty="0"/>
          </a:p>
        </p:txBody>
      </p:sp>
    </p:spTree>
  </p:cSld>
  <p:clrMapOvr>
    <a:masterClrMapping/>
  </p:clrMapOvr>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27000" y="1441450"/>
            <a:ext cx="3444875" cy="5435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K-Means算法（续）</a:t>
            </a:r>
            <a:endParaRPr lang="zh-CN" altLang="en-US" sz="2300" b="1" i="1" dirty="0" smtClean="0">
              <a:ea typeface="宋体" panose="02010600030101010101" pitchFamily="2" charset="-122"/>
              <a:cs typeface="+mn-lt"/>
              <a:sym typeface="+mn-ea"/>
            </a:endParaRPr>
          </a:p>
        </p:txBody>
      </p:sp>
      <p:sp>
        <p:nvSpPr>
          <p:cNvPr id="5" name="TextBox 13"/>
          <p:cNvSpPr txBox="1"/>
          <p:nvPr>
            <p:custDataLst>
              <p:tags r:id="rId3"/>
            </p:custDataLst>
          </p:nvPr>
        </p:nvSpPr>
        <p:spPr>
          <a:xfrm>
            <a:off x="456565" y="2699385"/>
            <a:ext cx="3749040" cy="82994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en-US" dirty="0" smtClean="0"/>
              <a:t>k-means </a:t>
            </a:r>
            <a:r>
              <a:rPr lang="zh-CN" altLang="en-US" dirty="0" smtClean="0"/>
              <a:t>算法的基本步骤</a:t>
            </a:r>
            <a:endParaRPr lang="zh-CN" altLang="en-US" dirty="0" smtClean="0"/>
          </a:p>
          <a:p>
            <a:r>
              <a:rPr lang="zh-CN" altLang="en-US" dirty="0"/>
              <a:t>（续）</a:t>
            </a:r>
            <a:endParaRPr lang="zh-CN" altLang="en-US" dirty="0"/>
          </a:p>
        </p:txBody>
      </p:sp>
      <p:pic>
        <p:nvPicPr>
          <p:cNvPr id="234500" name="Picture 4"/>
          <p:cNvPicPr>
            <a:picLocks noChangeAspect="1" noChangeArrowheads="1"/>
          </p:cNvPicPr>
          <p:nvPr>
            <p:custDataLst>
              <p:tags r:id="rId4"/>
            </p:custDataLst>
          </p:nvPr>
        </p:nvPicPr>
        <p:blipFill>
          <a:blip r:embed="rId5"/>
          <a:srcRect/>
          <a:stretch>
            <a:fillRect/>
          </a:stretch>
        </p:blipFill>
        <p:spPr bwMode="auto">
          <a:xfrm>
            <a:off x="4237355" y="142240"/>
            <a:ext cx="4483735" cy="6562090"/>
          </a:xfrm>
          <a:prstGeom prst="rect">
            <a:avLst/>
          </a:prstGeom>
          <a:noFill/>
          <a:ln w="9525">
            <a:noFill/>
            <a:miter lim="800000"/>
            <a:headEnd/>
            <a:tailEnd/>
          </a:ln>
          <a:effectLst/>
        </p:spPr>
      </p:pic>
    </p:spTree>
  </p:cSld>
  <p:clrMapOvr>
    <a:masterClrMapping/>
  </p:clrMapOvr>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867410"/>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Rectangle 3"/>
          <p:cNvSpPr>
            <a:spLocks noGrp="1" noRot="1"/>
          </p:cNvSpPr>
          <p:nvPr>
            <p:custDataLst>
              <p:tags r:id="rId2"/>
            </p:custDataLst>
          </p:nvPr>
        </p:nvSpPr>
        <p:spPr>
          <a:xfrm>
            <a:off x="127000" y="1441450"/>
            <a:ext cx="3444875" cy="54356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K-Means算法（续）</a:t>
            </a:r>
            <a:endParaRPr lang="zh-CN" altLang="en-US" sz="2300" b="1" i="1" dirty="0" smtClean="0">
              <a:ea typeface="宋体" panose="02010600030101010101" pitchFamily="2" charset="-122"/>
              <a:cs typeface="+mn-lt"/>
              <a:sym typeface="+mn-ea"/>
            </a:endParaRPr>
          </a:p>
        </p:txBody>
      </p:sp>
      <p:sp>
        <p:nvSpPr>
          <p:cNvPr id="5" name="TextBox 13"/>
          <p:cNvSpPr txBox="1"/>
          <p:nvPr>
            <p:custDataLst>
              <p:tags r:id="rId3"/>
            </p:custDataLst>
          </p:nvPr>
        </p:nvSpPr>
        <p:spPr>
          <a:xfrm>
            <a:off x="456565" y="2699385"/>
            <a:ext cx="3749040" cy="829945"/>
          </a:xfrm>
          <a:prstGeom prst="rect">
            <a:avLst/>
          </a:prstGeom>
          <a:solidFill>
            <a:srgbClr val="000000"/>
          </a:solidFill>
          <a:ln w="25400" cap="flat" cmpd="sng" algn="ctr">
            <a:solidFill>
              <a:srgbClr val="000000">
                <a:shade val="50000"/>
              </a:srgbClr>
            </a:solidFill>
            <a:prstDash val="solid"/>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en-US" dirty="0" smtClean="0"/>
              <a:t>k-means </a:t>
            </a:r>
            <a:r>
              <a:rPr lang="zh-CN" altLang="en-US" dirty="0" smtClean="0"/>
              <a:t>算法的基本步骤</a:t>
            </a:r>
            <a:endParaRPr lang="zh-CN" altLang="en-US" dirty="0" smtClean="0"/>
          </a:p>
          <a:p>
            <a:r>
              <a:rPr lang="zh-CN" altLang="en-US" dirty="0"/>
              <a:t>（续）</a:t>
            </a:r>
            <a:endParaRPr lang="zh-CN" altLang="en-US" dirty="0"/>
          </a:p>
        </p:txBody>
      </p:sp>
      <p:pic>
        <p:nvPicPr>
          <p:cNvPr id="251908" name="Picture 4"/>
          <p:cNvPicPr>
            <a:picLocks noChangeAspect="1" noChangeArrowheads="1"/>
          </p:cNvPicPr>
          <p:nvPr>
            <p:custDataLst>
              <p:tags r:id="rId4"/>
            </p:custDataLst>
          </p:nvPr>
        </p:nvPicPr>
        <p:blipFill>
          <a:blip r:embed="rId5"/>
          <a:srcRect/>
          <a:stretch>
            <a:fillRect/>
          </a:stretch>
        </p:blipFill>
        <p:spPr bwMode="auto">
          <a:xfrm>
            <a:off x="4366895" y="210820"/>
            <a:ext cx="4485640" cy="6330315"/>
          </a:xfrm>
          <a:prstGeom prst="rect">
            <a:avLst/>
          </a:prstGeom>
          <a:noFill/>
          <a:ln w="9525">
            <a:noFill/>
            <a:miter lim="800000"/>
            <a:headEnd/>
            <a:tailEnd/>
          </a:ln>
          <a:effectLst/>
        </p:spPr>
      </p:pic>
    </p:spTree>
  </p:cSld>
  <p:clrMapOvr>
    <a:masterClrMapping/>
  </p:clrMapOv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254635" y="795655"/>
            <a:ext cx="758634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4" name="Rectangle 3"/>
          <p:cNvSpPr>
            <a:spLocks noGrp="1" noRot="1"/>
          </p:cNvSpPr>
          <p:nvPr>
            <p:custDataLst>
              <p:tags r:id="rId2"/>
            </p:custDataLst>
          </p:nvPr>
        </p:nvSpPr>
        <p:spPr>
          <a:xfrm>
            <a:off x="127000" y="1369695"/>
            <a:ext cx="8874125" cy="4843780"/>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0070C0"/>
                </a:solidFill>
                <a:ea typeface="宋体" panose="02010600030101010101" pitchFamily="2" charset="-122"/>
                <a:cs typeface="+mn-lt"/>
                <a:sym typeface="+mn-ea"/>
              </a:rPr>
              <a:t>    </a:t>
            </a:r>
            <a:r>
              <a:rPr lang="zh-CN" altLang="en-US" dirty="0" smtClean="0">
                <a:solidFill>
                  <a:srgbClr val="134AD5"/>
                </a:solidFill>
                <a:ea typeface="黑体" panose="02010609060101010101" pitchFamily="49" charset="-122"/>
                <a:cs typeface="+mn-lt"/>
                <a:sym typeface="+mn-ea"/>
              </a:rPr>
              <a:t>* </a:t>
            </a:r>
            <a:r>
              <a:rPr lang="zh-CN" altLang="en-US" dirty="0" smtClean="0">
                <a:solidFill>
                  <a:srgbClr val="134AD5"/>
                </a:solidFill>
                <a:ea typeface="黑体" panose="02010609060101010101" pitchFamily="49" charset="-122"/>
                <a:cs typeface="+mn-lt"/>
                <a:sym typeface="+mn-ea"/>
              </a:rPr>
              <a:t>K-Means算法（续）</a:t>
            </a:r>
            <a:endParaRPr lang="zh-CN" altLang="en-US"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b="1" dirty="0" smtClean="0">
                <a:latin typeface="+mj-lt"/>
                <a:ea typeface="黑体" panose="02010609060101010101" pitchFamily="49" charset="-122"/>
                <a:cs typeface="+mj-lt"/>
                <a:sym typeface="Symbol" panose="05050102010706020507" charset="0"/>
              </a:rPr>
              <a:t>      </a:t>
            </a:r>
            <a:r>
              <a:rPr lang="en-US" altLang="zh-CN" sz="2300" i="1" dirty="0" smtClean="0">
                <a:latin typeface="+mj-lt"/>
                <a:ea typeface="黑体" panose="02010609060101010101" pitchFamily="49" charset="-122"/>
                <a:cs typeface="+mj-lt"/>
                <a:sym typeface="+mn-ea"/>
              </a:rPr>
              <a:t>- </a:t>
            </a:r>
            <a:r>
              <a:rPr lang="zh-CN" altLang="en-US" sz="2300" dirty="0" smtClean="0">
                <a:latin typeface="+mj-lt"/>
                <a:ea typeface="黑体" panose="02010609060101010101" pitchFamily="49" charset="-122"/>
                <a:cs typeface="+mj-lt"/>
                <a:sym typeface="+mn-ea"/>
              </a:rPr>
              <a:t>第</a:t>
            </a:r>
            <a:r>
              <a:rPr lang="en-US" sz="2300" dirty="0" smtClean="0">
                <a:latin typeface="+mj-lt"/>
                <a:ea typeface="黑体" panose="02010609060101010101" pitchFamily="49" charset="-122"/>
                <a:cs typeface="+mj-lt"/>
                <a:sym typeface="+mn-ea"/>
              </a:rPr>
              <a:t>1</a:t>
            </a:r>
            <a:r>
              <a:rPr lang="zh-CN" altLang="en-US" sz="2300" dirty="0" smtClean="0">
                <a:latin typeface="+mj-lt"/>
                <a:ea typeface="黑体" panose="02010609060101010101" pitchFamily="49" charset="-122"/>
                <a:cs typeface="+mj-lt"/>
                <a:sym typeface="+mn-ea"/>
              </a:rPr>
              <a:t>步，在原始数据集中任意选择</a:t>
            </a:r>
            <a:r>
              <a:rPr lang="en-US" sz="2300" dirty="0" smtClean="0">
                <a:latin typeface="+mj-lt"/>
                <a:ea typeface="黑体" panose="02010609060101010101" pitchFamily="49" charset="-122"/>
                <a:cs typeface="+mj-lt"/>
                <a:sym typeface="+mn-ea"/>
              </a:rPr>
              <a:t> k </a:t>
            </a:r>
            <a:r>
              <a:rPr lang="zh-CN" altLang="en-US" sz="2300" dirty="0" smtClean="0">
                <a:latin typeface="+mj-lt"/>
                <a:ea typeface="黑体" panose="02010609060101010101" pitchFamily="49" charset="-122"/>
                <a:cs typeface="+mj-lt"/>
                <a:sym typeface="+mn-ea"/>
              </a:rPr>
              <a:t>个对象作为</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初始聚类中心对象</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a:t>
            </a:r>
            <a:endParaRPr lang="zh-CN" altLang="en-US" sz="2300" b="1" i="1"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i="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第</a:t>
            </a:r>
            <a:r>
              <a:rPr lang="en-US" sz="2300" dirty="0" smtClean="0">
                <a:latin typeface="+mj-lt"/>
                <a:ea typeface="黑体" panose="02010609060101010101" pitchFamily="49" charset="-122"/>
                <a:cs typeface="+mj-lt"/>
                <a:sym typeface="+mn-ea"/>
              </a:rPr>
              <a:t>2</a:t>
            </a:r>
            <a:r>
              <a:rPr lang="zh-CN" altLang="en-US" sz="2300" dirty="0" smtClean="0">
                <a:latin typeface="+mj-lt"/>
                <a:ea typeface="黑体" panose="02010609060101010101" pitchFamily="49" charset="-122"/>
                <a:cs typeface="+mj-lt"/>
                <a:sym typeface="+mn-ea"/>
              </a:rPr>
              <a:t>步，计算其他对象与这些初始聚类中心对象之间的距离，并根据最小距离，将其他结点合并入对应的最小聚类中心结点所在的聚类，形成</a:t>
            </a:r>
            <a:r>
              <a:rPr lang="en-US" altLang="zh-CN" sz="2300" dirty="0" smtClean="0">
                <a:latin typeface="+mj-lt"/>
                <a:ea typeface="黑体" panose="02010609060101010101" pitchFamily="49" charset="-122"/>
                <a:cs typeface="+mj-lt"/>
                <a:sym typeface="+mn-ea"/>
              </a:rPr>
              <a:t>k=2</a:t>
            </a:r>
            <a:r>
              <a:rPr lang="zh-CN" altLang="en-US" sz="2300" dirty="0" smtClean="0">
                <a:latin typeface="+mj-lt"/>
                <a:ea typeface="黑体" panose="02010609060101010101" pitchFamily="49" charset="-122"/>
                <a:cs typeface="+mj-lt"/>
                <a:sym typeface="+mn-ea"/>
              </a:rPr>
              <a:t>个“中间聚类结果”；</a:t>
            </a:r>
            <a:endParaRPr lang="zh-CN" altLang="en-US" sz="2300" b="1" i="1"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i="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第</a:t>
            </a:r>
            <a:r>
              <a:rPr lang="en-US" sz="2300" dirty="0" smtClean="0">
                <a:latin typeface="+mj-lt"/>
                <a:ea typeface="黑体" panose="02010609060101010101" pitchFamily="49" charset="-122"/>
                <a:cs typeface="+mj-lt"/>
                <a:sym typeface="+mn-ea"/>
              </a:rPr>
              <a:t>3</a:t>
            </a:r>
            <a:r>
              <a:rPr lang="zh-CN" altLang="en-US" sz="2300" dirty="0" smtClean="0">
                <a:latin typeface="+mj-lt"/>
                <a:ea typeface="黑体" panose="02010609060101010101" pitchFamily="49" charset="-122"/>
                <a:cs typeface="+mj-lt"/>
                <a:sym typeface="+mn-ea"/>
              </a:rPr>
              <a:t>步，计算每个“中间聚类结果”的均值，在</a:t>
            </a:r>
            <a:r>
              <a:rPr lang="en-US" altLang="zh-CN" sz="2300" dirty="0" smtClean="0">
                <a:latin typeface="+mj-lt"/>
                <a:ea typeface="黑体" panose="02010609060101010101" pitchFamily="49" charset="-122"/>
                <a:cs typeface="+mj-lt"/>
                <a:sym typeface="+mn-ea"/>
              </a:rPr>
              <a:t>k</a:t>
            </a:r>
            <a:r>
              <a:rPr lang="zh-CN" altLang="en-US" sz="2300" dirty="0" smtClean="0">
                <a:latin typeface="+mj-lt"/>
                <a:ea typeface="黑体" panose="02010609060101010101" pitchFamily="49" charset="-122"/>
                <a:cs typeface="+mj-lt"/>
                <a:sym typeface="+mn-ea"/>
              </a:rPr>
              <a:t>中间聚类中找出</a:t>
            </a:r>
            <a:r>
              <a:rPr lang="en-US" altLang="zh-CN" sz="2300" dirty="0" smtClean="0">
                <a:latin typeface="+mj-lt"/>
                <a:ea typeface="黑体" panose="02010609060101010101" pitchFamily="49" charset="-122"/>
                <a:cs typeface="+mj-lt"/>
                <a:sym typeface="+mn-ea"/>
              </a:rPr>
              <a:t>k=2</a:t>
            </a:r>
            <a:r>
              <a:rPr lang="zh-CN" altLang="en-US" sz="2300" dirty="0" smtClean="0">
                <a:latin typeface="+mj-lt"/>
                <a:ea typeface="黑体" panose="02010609060101010101" pitchFamily="49" charset="-122"/>
                <a:cs typeface="+mj-lt"/>
                <a:sym typeface="+mn-ea"/>
              </a:rPr>
              <a:t>个“新的聚类中心对象”；</a:t>
            </a:r>
            <a:endParaRPr lang="zh-CN" altLang="en-US" sz="2300" b="1" i="1"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i="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第</a:t>
            </a:r>
            <a:r>
              <a:rPr lang="en-US" sz="2300" dirty="0" smtClean="0">
                <a:latin typeface="+mj-lt"/>
                <a:ea typeface="黑体" panose="02010609060101010101" pitchFamily="49" charset="-122"/>
                <a:cs typeface="+mj-lt"/>
                <a:sym typeface="+mn-ea"/>
              </a:rPr>
              <a:t>4</a:t>
            </a:r>
            <a:r>
              <a:rPr lang="zh-CN" altLang="en-US" sz="2300" dirty="0" smtClean="0">
                <a:latin typeface="+mj-lt"/>
                <a:ea typeface="黑体" panose="02010609060101010101" pitchFamily="49" charset="-122"/>
                <a:cs typeface="+mj-lt"/>
                <a:sym typeface="+mn-ea"/>
              </a:rPr>
              <a:t>步，重新计算每个对象与这些</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新的聚类中心对象</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之间的距离，并根据最小距离，重新分类，形成</a:t>
            </a:r>
            <a:r>
              <a:rPr lang="en-US" sz="2300" dirty="0" smtClean="0">
                <a:latin typeface="+mj-lt"/>
                <a:ea typeface="黑体" panose="02010609060101010101" pitchFamily="49" charset="-122"/>
                <a:cs typeface="+mj-lt"/>
                <a:sym typeface="+mn-ea"/>
              </a:rPr>
              <a:t>k=2</a:t>
            </a:r>
            <a:r>
              <a:rPr lang="zh-CN" altLang="en-US" sz="2300" dirty="0" smtClean="0">
                <a:latin typeface="+mj-lt"/>
                <a:ea typeface="黑体" panose="02010609060101010101" pitchFamily="49" charset="-122"/>
                <a:cs typeface="+mj-lt"/>
                <a:sym typeface="+mn-ea"/>
              </a:rPr>
              <a:t>个</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中间聚类结果</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a:t>
            </a:r>
            <a:endParaRPr lang="zh-CN" altLang="en-US" sz="2300" b="1" i="1" dirty="0" smtClean="0">
              <a:latin typeface="+mj-lt"/>
              <a:ea typeface="黑体" panose="02010609060101010101" pitchFamily="49" charset="-122"/>
              <a:cs typeface="+mj-lt"/>
              <a:sym typeface="+mn-ea"/>
            </a:endParaRPr>
          </a:p>
          <a:p>
            <a:pPr marL="0" indent="0" algn="l" eaLnBrk="1" hangingPunct="1">
              <a:lnSpc>
                <a:spcPct val="100000"/>
              </a:lnSpc>
              <a:spcBef>
                <a:spcPts val="800"/>
              </a:spcBef>
              <a:buSzTx/>
              <a:buFont typeface="Wingdings" panose="05000000000000000000" pitchFamily="2" charset="2"/>
              <a:buNone/>
            </a:pPr>
            <a:r>
              <a:rPr lang="en-US" altLang="zh-CN" sz="2300" i="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第</a:t>
            </a:r>
            <a:r>
              <a:rPr lang="en-US" sz="2300" dirty="0" smtClean="0">
                <a:latin typeface="+mj-lt"/>
                <a:ea typeface="黑体" panose="02010609060101010101" pitchFamily="49" charset="-122"/>
                <a:cs typeface="+mj-lt"/>
                <a:sym typeface="+mn-ea"/>
              </a:rPr>
              <a:t>5</a:t>
            </a:r>
            <a:r>
              <a:rPr lang="zh-CN" altLang="en-US" sz="2300" dirty="0" smtClean="0">
                <a:latin typeface="+mj-lt"/>
                <a:ea typeface="黑体" panose="02010609060101010101" pitchFamily="49" charset="-122"/>
                <a:cs typeface="+mj-lt"/>
                <a:sym typeface="+mn-ea"/>
              </a:rPr>
              <a:t>步，重复执行步骤</a:t>
            </a:r>
            <a:r>
              <a:rPr lang="en-US" altLang="zh-CN" sz="2300" dirty="0" smtClean="0">
                <a:latin typeface="+mj-lt"/>
                <a:ea typeface="黑体" panose="02010609060101010101" pitchFamily="49" charset="-122"/>
                <a:cs typeface="+mj-lt"/>
                <a:sym typeface="+mn-ea"/>
              </a:rPr>
              <a:t>3~4</a:t>
            </a:r>
            <a:r>
              <a:rPr lang="zh-CN" altLang="en-US" sz="2300" dirty="0" smtClean="0">
                <a:latin typeface="+mj-lt"/>
                <a:ea typeface="黑体" panose="02010609060101010101" pitchFamily="49" charset="-122"/>
                <a:cs typeface="+mj-lt"/>
                <a:sym typeface="+mn-ea"/>
              </a:rPr>
              <a:t>。当所有对象的聚类情况不再变化或已达到规定的循环次数时，结束执行，并得到最重聚类结果。</a:t>
            </a:r>
            <a:endParaRPr lang="zh-CN" altLang="en-US" sz="2300" b="1" i="1" dirty="0" smtClean="0">
              <a:latin typeface="+mj-lt"/>
              <a:ea typeface="黑体" panose="02010609060101010101" pitchFamily="49" charset="-122"/>
              <a:cs typeface="+mj-lt"/>
              <a:sym typeface="+mn-ea"/>
            </a:endParaRPr>
          </a:p>
        </p:txBody>
      </p:sp>
    </p:spTree>
  </p:cSld>
  <p:clrMapOvr>
    <a:masterClrMapping/>
  </p:clrMapOvr>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98755" y="795655"/>
            <a:ext cx="2931160" cy="436181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0070C0"/>
                </a:solidFill>
                <a:latin typeface="+mj-lt"/>
                <a:ea typeface="宋体" panose="02010600030101010101" pitchFamily="2"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k-近邻算法</a:t>
            </a:r>
            <a:endParaRPr lang="zh-CN" altLang="en-US" dirty="0" smtClean="0">
              <a:solidFill>
                <a:srgbClr val="134AD5"/>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b="1" i="1" dirty="0" smtClean="0">
                <a:latin typeface="+mj-lt"/>
                <a:ea typeface="黑体" panose="02010609060101010101" pitchFamily="49" charset="-122"/>
                <a:cs typeface="+mj-lt"/>
                <a:sym typeface="+mn-ea"/>
              </a:rPr>
              <a:t>    - </a:t>
            </a:r>
            <a:r>
              <a:rPr lang="en-US" sz="2300" i="1" dirty="0" smtClean="0">
                <a:latin typeface="+mj-lt"/>
                <a:ea typeface="黑体" panose="02010609060101010101" pitchFamily="49" charset="-122"/>
                <a:cs typeface="+mj-lt"/>
                <a:sym typeface="+mn-ea"/>
              </a:rPr>
              <a:t>k</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近邻（</a:t>
            </a:r>
            <a:r>
              <a:rPr lang="en-US" altLang="zh-CN" sz="2300" dirty="0" smtClean="0">
                <a:latin typeface="+mj-lt"/>
                <a:ea typeface="黑体" panose="02010609060101010101" pitchFamily="49" charset="-122"/>
                <a:cs typeface="+mj-lt"/>
                <a:sym typeface="+mn-ea"/>
              </a:rPr>
              <a:t>KNN</a:t>
            </a:r>
            <a:r>
              <a:rPr lang="zh-CN" altLang="en-US" sz="2300" dirty="0" smtClean="0">
                <a:latin typeface="+mj-lt"/>
                <a:ea typeface="黑体" panose="02010609060101010101" pitchFamily="49" charset="-122"/>
                <a:cs typeface="+mj-lt"/>
                <a:sym typeface="+mn-ea"/>
              </a:rPr>
              <a:t>）算法主要解决的是在训练样本集中的每个样本的分类标签为已知的条件下，如何为一个新增数据找出其分类标签。</a:t>
            </a:r>
            <a:r>
              <a:rPr lang="en-US" sz="2300" i="1" dirty="0" smtClean="0">
                <a:latin typeface="+mj-lt"/>
                <a:ea typeface="黑体" panose="02010609060101010101" pitchFamily="49" charset="-122"/>
                <a:cs typeface="+mj-lt"/>
                <a:sym typeface="+mn-ea"/>
              </a:rPr>
              <a:t>KNN</a:t>
            </a:r>
            <a:r>
              <a:rPr lang="zh-CN" altLang="en-US" sz="2300" dirty="0" smtClean="0">
                <a:latin typeface="+mj-lt"/>
                <a:ea typeface="黑体" panose="02010609060101010101" pitchFamily="49" charset="-122"/>
                <a:cs typeface="+mj-lt"/>
                <a:sym typeface="+mn-ea"/>
              </a:rPr>
              <a:t>算法的计算过程如图所示。</a:t>
            </a:r>
            <a:endParaRPr lang="en-US" altLang="zh-CN" sz="2300" b="1" i="1" dirty="0" smtClean="0">
              <a:latin typeface="+mj-lt"/>
              <a:ea typeface="黑体" panose="02010609060101010101" pitchFamily="49" charset="-122"/>
              <a:cs typeface="+mj-lt"/>
              <a:sym typeface="+mn-ea"/>
            </a:endParaRPr>
          </a:p>
        </p:txBody>
      </p:sp>
      <p:pic>
        <p:nvPicPr>
          <p:cNvPr id="2" name="Picture 2"/>
          <p:cNvPicPr>
            <a:picLocks noChangeAspect="1" noChangeArrowheads="1"/>
          </p:cNvPicPr>
          <p:nvPr>
            <p:custDataLst>
              <p:tags r:id="rId2"/>
            </p:custDataLst>
          </p:nvPr>
        </p:nvPicPr>
        <p:blipFill>
          <a:blip r:embed="rId3"/>
          <a:srcRect/>
          <a:stretch>
            <a:fillRect/>
          </a:stretch>
        </p:blipFill>
        <p:spPr bwMode="auto">
          <a:xfrm>
            <a:off x="3006725" y="780415"/>
            <a:ext cx="5909945" cy="5794375"/>
          </a:xfrm>
          <a:prstGeom prst="rect">
            <a:avLst/>
          </a:prstGeom>
          <a:noFill/>
          <a:ln w="9525">
            <a:noFill/>
            <a:miter lim="800000"/>
            <a:headEnd/>
            <a:tailEnd/>
          </a:ln>
          <a:effectLst/>
        </p:spPr>
      </p:pic>
      <p:sp>
        <p:nvSpPr>
          <p:cNvPr id="7" name="TextBox 6"/>
          <p:cNvSpPr txBox="1"/>
          <p:nvPr>
            <p:custDataLst>
              <p:tags r:id="rId4"/>
            </p:custDataLst>
          </p:nvPr>
        </p:nvSpPr>
        <p:spPr>
          <a:xfrm>
            <a:off x="633730" y="5389880"/>
            <a:ext cx="1797685" cy="82994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en-US" i="1" dirty="0" smtClean="0"/>
              <a:t>k</a:t>
            </a:r>
            <a:r>
              <a:rPr lang="en-US" dirty="0" smtClean="0"/>
              <a:t>-</a:t>
            </a:r>
            <a:r>
              <a:rPr lang="zh-CN" altLang="en-US" dirty="0" smtClean="0"/>
              <a:t>近邻算法</a:t>
            </a:r>
            <a:endParaRPr lang="zh-CN" altLang="en-US" dirty="0" smtClean="0"/>
          </a:p>
          <a:p>
            <a:r>
              <a:rPr lang="zh-CN" altLang="en-US" dirty="0" smtClean="0"/>
              <a:t>的基本步骤</a:t>
            </a:r>
            <a:endParaRPr lang="zh-CN" altLang="en-US" dirty="0"/>
          </a:p>
        </p:txBody>
      </p:sp>
    </p:spTree>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93345" y="795655"/>
            <a:ext cx="8931275" cy="536702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rgbClr val="0070C0"/>
                </a:solidFill>
                <a:latin typeface="+mj-lt"/>
                <a:ea typeface="宋体" panose="02010600030101010101" pitchFamily="2"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k-近邻算法（续）</a:t>
            </a:r>
            <a:endParaRPr lang="zh-CN" altLang="en-US" dirty="0" smtClean="0">
              <a:solidFill>
                <a:srgbClr val="134AD5"/>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b="1" i="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从图中可以看出，</a:t>
            </a:r>
            <a:r>
              <a:rPr lang="en-US" sz="2300" i="1" dirty="0" smtClean="0">
                <a:latin typeface="+mj-lt"/>
                <a:ea typeface="黑体" panose="02010609060101010101" pitchFamily="49" charset="-122"/>
                <a:cs typeface="+mj-lt"/>
                <a:sym typeface="+mn-ea"/>
              </a:rPr>
              <a:t>k</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近邻算法的基本原理如下：</a:t>
            </a:r>
            <a:endParaRPr lang="zh-CN" altLang="en-US" sz="2300" dirty="0" smtClean="0">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200" dirty="0" smtClean="0">
                <a:sym typeface="+mn-ea"/>
              </a:rPr>
              <a:t> </a:t>
            </a:r>
            <a:r>
              <a:rPr lang="en-US" altLang="zh-CN" sz="2200" dirty="0" smtClean="0">
                <a:sym typeface="+mn-ea"/>
              </a:rPr>
              <a:t>       </a:t>
            </a:r>
            <a:r>
              <a:rPr lang="en-US" altLang="zh-CN" sz="2200" dirty="0" smtClean="0">
                <a:sym typeface="Symbol" panose="05050102010706020507" charset="0"/>
              </a:rPr>
              <a:t> </a:t>
            </a:r>
            <a:r>
              <a:rPr lang="zh-CN" altLang="en-US" sz="2200" dirty="0" smtClean="0">
                <a:sym typeface="+mn-ea"/>
              </a:rPr>
              <a:t>在训练集中每个样本的分类标签信息为已知前提条件下，当输入一个分类标签为未知的新数据时，将新数据的特征与样本集中的样本特征进行对比分析，并计算出特征最为相似的</a:t>
            </a:r>
            <a:r>
              <a:rPr lang="en-US" sz="2200" dirty="0" smtClean="0">
                <a:sym typeface="+mn-ea"/>
              </a:rPr>
              <a:t>k</a:t>
            </a:r>
            <a:r>
              <a:rPr lang="zh-CN" altLang="en-US" sz="2200" dirty="0" smtClean="0">
                <a:sym typeface="+mn-ea"/>
              </a:rPr>
              <a:t>个样本（即</a:t>
            </a:r>
            <a:r>
              <a:rPr lang="en-US" sz="2200" dirty="0" smtClean="0">
                <a:sym typeface="+mn-ea"/>
              </a:rPr>
              <a:t>k</a:t>
            </a:r>
            <a:r>
              <a:rPr lang="zh-CN" altLang="en-US" sz="2200" dirty="0" smtClean="0">
                <a:sym typeface="+mn-ea"/>
              </a:rPr>
              <a:t>个近邻）；</a:t>
            </a:r>
            <a:endParaRPr lang="zh-CN" altLang="en-US" sz="2200" dirty="0" smtClean="0">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b="1" i="1" dirty="0" smtClean="0">
                <a:ea typeface="宋体" panose="02010600030101010101" pitchFamily="2" charset="-122"/>
                <a:cs typeface="+mn-cs"/>
                <a:sym typeface="+mn-ea"/>
              </a:rPr>
              <a:t>        </a:t>
            </a:r>
            <a:r>
              <a:rPr lang="en-US" altLang="zh-CN" sz="2200" dirty="0" smtClean="0">
                <a:sym typeface="Symbol" panose="05050102010706020507" charset="0"/>
              </a:rPr>
              <a:t> </a:t>
            </a:r>
            <a:r>
              <a:rPr lang="en-US" altLang="zh-CN" sz="2200" b="1" i="1" dirty="0" smtClean="0">
                <a:ea typeface="宋体" panose="02010600030101010101" pitchFamily="2" charset="-122"/>
                <a:cs typeface="+mn-cs"/>
                <a:sym typeface="+mn-ea"/>
              </a:rPr>
              <a:t> </a:t>
            </a:r>
            <a:r>
              <a:rPr lang="zh-CN" altLang="en-US" sz="2200" dirty="0" smtClean="0">
                <a:sym typeface="+mn-ea"/>
              </a:rPr>
              <a:t>最后，选择</a:t>
            </a:r>
            <a:r>
              <a:rPr lang="en-US" sz="2200" i="1" dirty="0" smtClean="0">
                <a:sym typeface="+mn-ea"/>
              </a:rPr>
              <a:t>k</a:t>
            </a:r>
            <a:r>
              <a:rPr lang="zh-CN" altLang="en-US" sz="2200" dirty="0" smtClean="0">
                <a:sym typeface="+mn-ea"/>
              </a:rPr>
              <a:t>个最相似样本数据中出现最多的分类标签作为新增数据的分类标签。</a:t>
            </a:r>
            <a:endParaRPr lang="en-US" altLang="zh-CN" sz="2200" b="1" i="1" dirty="0" smtClean="0">
              <a:ea typeface="宋体" panose="02010600030101010101" pitchFamily="2" charset="-122"/>
              <a:cs typeface="+mn-cs"/>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i="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可见，</a:t>
            </a:r>
            <a:r>
              <a:rPr lang="en-US" sz="2300" i="1" dirty="0" smtClean="0">
                <a:latin typeface="+mj-lt"/>
                <a:ea typeface="黑体" panose="02010609060101010101" pitchFamily="49" charset="-122"/>
                <a:cs typeface="+mj-lt"/>
                <a:sym typeface="+mn-ea"/>
              </a:rPr>
              <a:t>k</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近邻算法的关键在于</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计算新增数据特征与已有样本特征之间的相似度</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a:t>
            </a:r>
            <a:endParaRPr lang="en-US" altLang="zh-CN" sz="2300" b="1" i="1" dirty="0" smtClean="0">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i="1" dirty="0" smtClean="0">
                <a:ea typeface="宋体" panose="02010600030101010101" pitchFamily="2" charset="-122"/>
                <a:sym typeface="+mn-ea"/>
              </a:rPr>
              <a:t>        </a:t>
            </a:r>
            <a:r>
              <a:rPr lang="en-US" altLang="zh-CN" sz="2200" dirty="0" smtClean="0">
                <a:sym typeface="Symbol" panose="05050102010706020507" charset="0"/>
              </a:rPr>
              <a:t></a:t>
            </a:r>
            <a:r>
              <a:rPr lang="en-US" altLang="zh-CN" sz="2200" i="1" dirty="0" smtClean="0">
                <a:ea typeface="宋体" panose="02010600030101010101" pitchFamily="2" charset="-122"/>
                <a:sym typeface="+mn-ea"/>
              </a:rPr>
              <a:t> </a:t>
            </a:r>
            <a:r>
              <a:rPr lang="zh-CN" altLang="en-US" sz="2200" dirty="0" smtClean="0">
                <a:sym typeface="+mn-ea"/>
              </a:rPr>
              <a:t>计算特征之间的相似度的方法有很多，最基本且最常用的方法就是欧氏距离法。 </a:t>
            </a:r>
            <a:endParaRPr lang="zh-CN" altLang="en-US" sz="2200" dirty="0" smtClean="0">
              <a:sym typeface="+mn-ea"/>
            </a:endParaRPr>
          </a:p>
          <a:p>
            <a:pPr marL="0" indent="0" algn="l" eaLnBrk="1" latinLnBrk="0" hangingPunct="1">
              <a:lnSpc>
                <a:spcPct val="100000"/>
              </a:lnSpc>
              <a:spcBef>
                <a:spcPts val="800"/>
              </a:spcBef>
              <a:buSzTx/>
              <a:buFont typeface="Wingdings" panose="05000000000000000000" pitchFamily="2" charset="2"/>
              <a:buNone/>
            </a:pPr>
            <a:r>
              <a:rPr lang="zh-CN" altLang="en-US" sz="2300" dirty="0" smtClean="0">
                <a:latin typeface="+mj-lt"/>
                <a:ea typeface="黑体" panose="02010609060101010101" pitchFamily="49" charset="-122"/>
                <a:cs typeface="+mj-lt"/>
                <a:sym typeface="+mn-ea"/>
              </a:rPr>
              <a:t> </a:t>
            </a:r>
            <a:r>
              <a:rPr lang="en-US" altLang="zh-CN" sz="2300"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通常，</a:t>
            </a:r>
            <a:r>
              <a:rPr lang="en-US" sz="2300" dirty="0" smtClean="0">
                <a:latin typeface="+mj-lt"/>
                <a:ea typeface="黑体" panose="02010609060101010101" pitchFamily="49" charset="-122"/>
                <a:cs typeface="+mj-lt"/>
                <a:sym typeface="+mn-ea"/>
              </a:rPr>
              <a:t>k</a:t>
            </a:r>
            <a:r>
              <a:rPr lang="zh-CN" altLang="en-US" sz="2300" dirty="0" smtClean="0">
                <a:latin typeface="+mj-lt"/>
                <a:ea typeface="黑体" panose="02010609060101010101" pitchFamily="49" charset="-122"/>
                <a:cs typeface="+mj-lt"/>
                <a:sym typeface="+mn-ea"/>
              </a:rPr>
              <a:t>为不大于</a:t>
            </a:r>
            <a:r>
              <a:rPr lang="en-US" sz="2300" dirty="0" smtClean="0">
                <a:latin typeface="+mj-lt"/>
                <a:ea typeface="黑体" panose="02010609060101010101" pitchFamily="49" charset="-122"/>
                <a:cs typeface="+mj-lt"/>
                <a:sym typeface="+mn-ea"/>
              </a:rPr>
              <a:t>20</a:t>
            </a:r>
            <a:r>
              <a:rPr lang="zh-CN" altLang="en-US" sz="2300" dirty="0" smtClean="0">
                <a:latin typeface="+mj-lt"/>
                <a:ea typeface="黑体" panose="02010609060101010101" pitchFamily="49" charset="-122"/>
                <a:cs typeface="+mj-lt"/>
                <a:sym typeface="+mn-ea"/>
              </a:rPr>
              <a:t>的整数。</a:t>
            </a:r>
            <a:endParaRPr lang="en-US" altLang="zh-CN" sz="2300" b="1" i="1" dirty="0" smtClean="0">
              <a:latin typeface="+mj-lt"/>
              <a:ea typeface="黑体" panose="02010609060101010101" pitchFamily="49" charset="-122"/>
              <a:cs typeface="+mj-lt"/>
              <a:sym typeface="+mn-ea"/>
            </a:endParaRPr>
          </a:p>
        </p:txBody>
      </p:sp>
    </p:spTree>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93345" y="795655"/>
            <a:ext cx="8931275" cy="521398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rgbClr val="0070C0"/>
                </a:solidFill>
                <a:latin typeface="+mj-lt"/>
                <a:ea typeface="宋体" panose="02010600030101010101" pitchFamily="2"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k-近邻算法（续）</a:t>
            </a:r>
            <a:endParaRPr lang="zh-CN" altLang="en-US" dirty="0" smtClean="0">
              <a:solidFill>
                <a:srgbClr val="134AD5"/>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b="1" i="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假如，把任意的实例</a:t>
            </a:r>
            <a:r>
              <a:rPr lang="en-US" sz="2300" i="1" dirty="0" smtClean="0">
                <a:latin typeface="+mj-lt"/>
                <a:ea typeface="黑体" panose="02010609060101010101" pitchFamily="49" charset="-122"/>
                <a:cs typeface="+mj-lt"/>
                <a:sym typeface="+mn-ea"/>
              </a:rPr>
              <a:t>x</a:t>
            </a:r>
            <a:r>
              <a:rPr lang="zh-CN" altLang="en-US" sz="2300" dirty="0" smtClean="0">
                <a:latin typeface="+mj-lt"/>
                <a:ea typeface="黑体" panose="02010609060101010101" pitchFamily="49" charset="-122"/>
                <a:cs typeface="+mj-lt"/>
                <a:sym typeface="+mn-ea"/>
              </a:rPr>
              <a:t>表示为下面的特征向量：</a:t>
            </a:r>
            <a:endParaRPr lang="zh-CN" altLang="en-US" sz="2300" dirty="0" smtClean="0">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ym typeface="+mn-ea"/>
              </a:rPr>
              <a:t> </a:t>
            </a:r>
            <a:r>
              <a:rPr lang="en-US" altLang="zh-CN" sz="2300" dirty="0" smtClean="0">
                <a:sym typeface="+mn-ea"/>
              </a:rPr>
              <a:t>                         </a:t>
            </a:r>
            <a:r>
              <a:rPr lang="en-US" sz="2300" dirty="0" smtClean="0">
                <a:sym typeface="+mn-ea"/>
              </a:rPr>
              <a:t>&lt;</a:t>
            </a:r>
            <a:r>
              <a:rPr lang="en-US" sz="2300" i="1" dirty="0" smtClean="0">
                <a:sym typeface="+mn-ea"/>
              </a:rPr>
              <a:t>a</a:t>
            </a:r>
            <a:r>
              <a:rPr lang="en-US" sz="2300" baseline="-25000" dirty="0" smtClean="0">
                <a:sym typeface="+mn-ea"/>
              </a:rPr>
              <a:t>1</a:t>
            </a:r>
            <a:r>
              <a:rPr lang="en-US" sz="2300" dirty="0" smtClean="0">
                <a:sym typeface="+mn-ea"/>
              </a:rPr>
              <a:t>(</a:t>
            </a:r>
            <a:r>
              <a:rPr lang="en-US" sz="2300" i="1" dirty="0" smtClean="0">
                <a:sym typeface="+mn-ea"/>
              </a:rPr>
              <a:t>x</a:t>
            </a:r>
            <a:r>
              <a:rPr lang="en-US" sz="2300" dirty="0" smtClean="0">
                <a:sym typeface="+mn-ea"/>
              </a:rPr>
              <a:t>)</a:t>
            </a:r>
            <a:r>
              <a:rPr lang="zh-CN" altLang="en-US" sz="2300" dirty="0" smtClean="0">
                <a:sym typeface="+mn-ea"/>
              </a:rPr>
              <a:t>，</a:t>
            </a:r>
            <a:r>
              <a:rPr lang="en-US" sz="2300" i="1" dirty="0" smtClean="0">
                <a:sym typeface="+mn-ea"/>
              </a:rPr>
              <a:t>a</a:t>
            </a:r>
            <a:r>
              <a:rPr lang="en-US" sz="2300" baseline="-25000" dirty="0" smtClean="0">
                <a:sym typeface="+mn-ea"/>
              </a:rPr>
              <a:t>2</a:t>
            </a:r>
            <a:r>
              <a:rPr lang="en-US" sz="2300" dirty="0" smtClean="0">
                <a:sym typeface="+mn-ea"/>
              </a:rPr>
              <a:t>(</a:t>
            </a:r>
            <a:r>
              <a:rPr lang="en-US" sz="2300" i="1" dirty="0" smtClean="0">
                <a:sym typeface="+mn-ea"/>
              </a:rPr>
              <a:t>x</a:t>
            </a:r>
            <a:r>
              <a:rPr lang="en-US" sz="2300" dirty="0" smtClean="0">
                <a:sym typeface="+mn-ea"/>
              </a:rPr>
              <a:t>)</a:t>
            </a:r>
            <a:r>
              <a:rPr lang="zh-CN" altLang="en-US" sz="2300" dirty="0" smtClean="0">
                <a:sym typeface="+mn-ea"/>
              </a:rPr>
              <a:t>，</a:t>
            </a:r>
            <a:r>
              <a:rPr lang="en-US" sz="2300" dirty="0" smtClean="0">
                <a:sym typeface="Symbol" panose="05050102010706020507"/>
              </a:rPr>
              <a:t></a:t>
            </a:r>
            <a:r>
              <a:rPr lang="en-US" sz="2300" i="1" dirty="0" smtClean="0">
                <a:sym typeface="+mn-ea"/>
              </a:rPr>
              <a:t>a</a:t>
            </a:r>
            <a:r>
              <a:rPr lang="en-US" sz="2300" i="1" baseline="-25000" dirty="0" smtClean="0">
                <a:sym typeface="+mn-ea"/>
              </a:rPr>
              <a:t>n</a:t>
            </a:r>
            <a:r>
              <a:rPr lang="en-US" sz="2300" dirty="0" smtClean="0">
                <a:sym typeface="+mn-ea"/>
              </a:rPr>
              <a:t>(</a:t>
            </a:r>
            <a:r>
              <a:rPr lang="en-US" sz="2300" i="1" dirty="0" smtClean="0">
                <a:sym typeface="+mn-ea"/>
              </a:rPr>
              <a:t>x</a:t>
            </a:r>
            <a:r>
              <a:rPr lang="en-US" sz="2300" dirty="0" smtClean="0">
                <a:sym typeface="+mn-ea"/>
              </a:rPr>
              <a:t>)&gt;</a:t>
            </a:r>
            <a:endParaRPr lang="en-US" altLang="zh-CN" sz="2300" b="1" i="1" dirty="0" smtClean="0">
              <a:ea typeface="宋体" panose="02010600030101010101" pitchFamily="2" charset="-122"/>
              <a:cs typeface="+mn-cs"/>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i="1" dirty="0" smtClean="0">
                <a:ea typeface="宋体" panose="02010600030101010101" pitchFamily="2" charset="-122"/>
                <a:sym typeface="+mn-ea"/>
              </a:rPr>
              <a:t>                  </a:t>
            </a:r>
            <a:r>
              <a:rPr lang="zh-CN" altLang="en-US" sz="2300" dirty="0" smtClean="0">
                <a:sym typeface="+mn-ea"/>
              </a:rPr>
              <a:t>式中，</a:t>
            </a:r>
            <a:r>
              <a:rPr lang="en-US" sz="2300" i="1" dirty="0" err="1" smtClean="0">
                <a:sym typeface="+mn-ea"/>
              </a:rPr>
              <a:t>a</a:t>
            </a:r>
            <a:r>
              <a:rPr lang="en-US" sz="2300" i="1" baseline="-25000" dirty="0" err="1" smtClean="0">
                <a:sym typeface="+mn-ea"/>
              </a:rPr>
              <a:t>r</a:t>
            </a:r>
            <a:r>
              <a:rPr lang="en-US" sz="2300" dirty="0" smtClean="0">
                <a:sym typeface="+mn-ea"/>
              </a:rPr>
              <a:t>(</a:t>
            </a:r>
            <a:r>
              <a:rPr lang="en-US" sz="2300" i="1" dirty="0" smtClean="0">
                <a:sym typeface="+mn-ea"/>
              </a:rPr>
              <a:t>x</a:t>
            </a:r>
            <a:r>
              <a:rPr lang="en-US" sz="2300" dirty="0" smtClean="0">
                <a:sym typeface="+mn-ea"/>
              </a:rPr>
              <a:t>)</a:t>
            </a:r>
            <a:r>
              <a:rPr lang="zh-CN" altLang="en-US" sz="2300" dirty="0" smtClean="0">
                <a:sym typeface="+mn-ea"/>
              </a:rPr>
              <a:t>表示实例</a:t>
            </a:r>
            <a:r>
              <a:rPr lang="en-US" sz="2300" i="1" dirty="0" smtClean="0">
                <a:sym typeface="+mn-ea"/>
              </a:rPr>
              <a:t>x</a:t>
            </a:r>
            <a:r>
              <a:rPr lang="zh-CN" altLang="en-US" sz="2300" dirty="0" smtClean="0">
                <a:sym typeface="+mn-ea"/>
              </a:rPr>
              <a:t>的第</a:t>
            </a:r>
            <a:r>
              <a:rPr lang="en-US" sz="2300" i="1" dirty="0" smtClean="0">
                <a:sym typeface="+mn-ea"/>
              </a:rPr>
              <a:t>r</a:t>
            </a:r>
            <a:r>
              <a:rPr lang="zh-CN" altLang="en-US" sz="2300" dirty="0" smtClean="0">
                <a:sym typeface="+mn-ea"/>
              </a:rPr>
              <a:t>个属性值</a:t>
            </a:r>
            <a:endParaRPr lang="en-US" altLang="zh-CN" sz="2300" b="1" i="1" dirty="0" smtClean="0">
              <a:ea typeface="宋体" panose="02010600030101010101" pitchFamily="2" charset="-122"/>
              <a:cs typeface="+mn-cs"/>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i="1" dirty="0" smtClean="0">
                <a:ea typeface="宋体" panose="02010600030101010101" pitchFamily="2" charset="-122"/>
                <a:sym typeface="+mn-ea"/>
              </a:rPr>
              <a:t>       </a:t>
            </a:r>
            <a:endParaRPr lang="en-US" altLang="zh-CN" sz="2300" i="1" dirty="0" smtClean="0">
              <a:ea typeface="宋体" panose="02010600030101010101" pitchFamily="2" charset="-122"/>
              <a:sym typeface="+mn-ea"/>
            </a:endParaRPr>
          </a:p>
          <a:p>
            <a:pPr marL="0" indent="0" algn="l" eaLnBrk="1" latinLnBrk="0" hangingPunct="1">
              <a:lnSpc>
                <a:spcPct val="100000"/>
              </a:lnSpc>
              <a:spcBef>
                <a:spcPts val="1200"/>
              </a:spcBef>
              <a:buSzTx/>
              <a:buFont typeface="Wingdings" panose="05000000000000000000" pitchFamily="2" charset="2"/>
              <a:buNone/>
            </a:pPr>
            <a:r>
              <a:rPr lang="en-US" altLang="zh-CN" sz="2300" i="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那么，两个实例</a:t>
            </a:r>
            <a:r>
              <a:rPr lang="en-US" sz="2300" i="1" dirty="0" smtClean="0">
                <a:latin typeface="+mj-lt"/>
                <a:ea typeface="黑体" panose="02010609060101010101" pitchFamily="49" charset="-122"/>
                <a:cs typeface="+mj-lt"/>
                <a:sym typeface="+mn-ea"/>
              </a:rPr>
              <a:t>x</a:t>
            </a:r>
            <a:r>
              <a:rPr lang="en-US" sz="2300" i="1" baseline="-25000" dirty="0" smtClean="0">
                <a:latin typeface="+mj-lt"/>
                <a:ea typeface="黑体" panose="02010609060101010101" pitchFamily="49" charset="-122"/>
                <a:cs typeface="+mj-lt"/>
                <a:sym typeface="+mn-ea"/>
              </a:rPr>
              <a:t>i </a:t>
            </a:r>
            <a:r>
              <a:rPr lang="zh-CN" altLang="en-US" sz="2300" dirty="0" smtClean="0">
                <a:latin typeface="+mj-lt"/>
                <a:ea typeface="黑体" panose="02010609060101010101" pitchFamily="49" charset="-122"/>
                <a:cs typeface="+mj-lt"/>
                <a:sym typeface="+mn-ea"/>
              </a:rPr>
              <a:t>和</a:t>
            </a:r>
            <a:r>
              <a:rPr lang="en-US" sz="2300" i="1" dirty="0" err="1" smtClean="0">
                <a:latin typeface="+mj-lt"/>
                <a:ea typeface="黑体" panose="02010609060101010101" pitchFamily="49" charset="-122"/>
                <a:cs typeface="+mj-lt"/>
                <a:sym typeface="+mn-ea"/>
              </a:rPr>
              <a:t>x</a:t>
            </a:r>
            <a:r>
              <a:rPr lang="en-US" sz="2300" i="1" baseline="-25000" dirty="0" err="1" smtClean="0">
                <a:latin typeface="+mj-lt"/>
                <a:ea typeface="黑体" panose="02010609060101010101" pitchFamily="49" charset="-122"/>
                <a:cs typeface="+mj-lt"/>
                <a:sym typeface="+mn-ea"/>
              </a:rPr>
              <a:t>j </a:t>
            </a:r>
            <a:r>
              <a:rPr lang="zh-CN" altLang="en-US" sz="2300" dirty="0" smtClean="0">
                <a:latin typeface="+mj-lt"/>
                <a:ea typeface="黑体" panose="02010609060101010101" pitchFamily="49" charset="-122"/>
                <a:cs typeface="+mj-lt"/>
                <a:sym typeface="+mn-ea"/>
              </a:rPr>
              <a:t>间的距离定义为</a:t>
            </a:r>
            <a:r>
              <a:rPr lang="en-US" sz="2300" i="1" dirty="0" smtClean="0">
                <a:latin typeface="+mj-lt"/>
                <a:ea typeface="黑体" panose="02010609060101010101" pitchFamily="49" charset="-122"/>
                <a:cs typeface="+mj-lt"/>
                <a:sym typeface="+mn-ea"/>
              </a:rPr>
              <a:t>d</a:t>
            </a:r>
            <a:r>
              <a:rPr lang="en-US" sz="2300" dirty="0" smtClean="0">
                <a:latin typeface="+mj-lt"/>
                <a:ea typeface="黑体" panose="02010609060101010101" pitchFamily="49" charset="-122"/>
                <a:cs typeface="+mj-lt"/>
                <a:sym typeface="+mn-ea"/>
              </a:rPr>
              <a:t>(</a:t>
            </a:r>
            <a:r>
              <a:rPr lang="en-US" sz="2300" i="1" dirty="0" smtClean="0">
                <a:latin typeface="+mj-lt"/>
                <a:ea typeface="黑体" panose="02010609060101010101" pitchFamily="49" charset="-122"/>
                <a:cs typeface="+mj-lt"/>
                <a:sym typeface="+mn-ea"/>
              </a:rPr>
              <a:t>x</a:t>
            </a:r>
            <a:r>
              <a:rPr lang="en-US" sz="2300" i="1" baseline="-25000" dirty="0" smtClean="0">
                <a:latin typeface="+mj-lt"/>
                <a:ea typeface="黑体" panose="02010609060101010101" pitchFamily="49" charset="-122"/>
                <a:cs typeface="+mj-lt"/>
                <a:sym typeface="+mn-ea"/>
              </a:rPr>
              <a:t>i</a:t>
            </a:r>
            <a:r>
              <a:rPr lang="en-US" sz="2300" dirty="0" smtClean="0">
                <a:latin typeface="+mj-lt"/>
                <a:ea typeface="黑体" panose="02010609060101010101" pitchFamily="49" charset="-122"/>
                <a:cs typeface="+mj-lt"/>
                <a:sym typeface="+mn-ea"/>
              </a:rPr>
              <a:t>, </a:t>
            </a:r>
            <a:r>
              <a:rPr lang="en-US" sz="2300" i="1" dirty="0" err="1" smtClean="0">
                <a:latin typeface="+mj-lt"/>
                <a:ea typeface="黑体" panose="02010609060101010101" pitchFamily="49" charset="-122"/>
                <a:cs typeface="+mj-lt"/>
                <a:sym typeface="+mn-ea"/>
              </a:rPr>
              <a:t>x</a:t>
            </a:r>
            <a:r>
              <a:rPr lang="en-US" sz="2300" i="1" baseline="-25000" dirty="0" err="1" smtClean="0">
                <a:latin typeface="+mj-lt"/>
                <a:ea typeface="黑体" panose="02010609060101010101" pitchFamily="49" charset="-122"/>
                <a:cs typeface="+mj-lt"/>
                <a:sym typeface="+mn-ea"/>
              </a:rPr>
              <a:t>j</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，其中：</a:t>
            </a:r>
            <a:endParaRPr lang="zh-CN" altLang="en-US" sz="2300" dirty="0" smtClean="0">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endParaRPr lang="en-US" sz="2300" i="1" dirty="0" smtClean="0">
              <a:sym typeface="+mn-ea"/>
            </a:endParaRPr>
          </a:p>
          <a:p>
            <a:pPr marL="0" indent="0" algn="l" eaLnBrk="1" latinLnBrk="0" hangingPunct="1">
              <a:lnSpc>
                <a:spcPct val="100000"/>
              </a:lnSpc>
              <a:spcBef>
                <a:spcPts val="1200"/>
              </a:spcBef>
              <a:buSzTx/>
              <a:buFont typeface="Wingdings" panose="05000000000000000000" pitchFamily="2" charset="2"/>
              <a:buNone/>
            </a:pPr>
            <a:r>
              <a:rPr lang="en-US" sz="2300" i="1" dirty="0" smtClean="0">
                <a:sym typeface="+mn-ea"/>
              </a:rPr>
              <a:t>                  d</a:t>
            </a:r>
            <a:r>
              <a:rPr lang="en-US" sz="2300" dirty="0" smtClean="0">
                <a:sym typeface="+mn-ea"/>
              </a:rPr>
              <a:t>(</a:t>
            </a:r>
            <a:r>
              <a:rPr lang="en-US" sz="2300" i="1" dirty="0" smtClean="0">
                <a:sym typeface="+mn-ea"/>
              </a:rPr>
              <a:t>x</a:t>
            </a:r>
            <a:r>
              <a:rPr lang="en-US" sz="2300" i="1" baseline="-25000" dirty="0" smtClean="0">
                <a:sym typeface="+mn-ea"/>
              </a:rPr>
              <a:t>i</a:t>
            </a:r>
            <a:r>
              <a:rPr lang="en-US" sz="2300" dirty="0" smtClean="0">
                <a:sym typeface="+mn-ea"/>
              </a:rPr>
              <a:t>, </a:t>
            </a:r>
            <a:r>
              <a:rPr lang="en-US" sz="2300" i="1" dirty="0" err="1" smtClean="0">
                <a:sym typeface="+mn-ea"/>
              </a:rPr>
              <a:t>x</a:t>
            </a:r>
            <a:r>
              <a:rPr lang="en-US" sz="2300" i="1" baseline="-25000" dirty="0" err="1" smtClean="0">
                <a:sym typeface="+mn-ea"/>
              </a:rPr>
              <a:t>j</a:t>
            </a:r>
            <a:r>
              <a:rPr lang="en-US" sz="2300" dirty="0" smtClean="0">
                <a:sym typeface="+mn-ea"/>
              </a:rPr>
              <a:t>)  </a:t>
            </a:r>
            <a:r>
              <a:rPr lang="en-US" sz="2300" dirty="0" smtClean="0">
                <a:sym typeface="Symbol" panose="05050102010706020507"/>
              </a:rPr>
              <a:t></a:t>
            </a:r>
            <a:r>
              <a:rPr lang="en-US" sz="2300" dirty="0" smtClean="0">
                <a:sym typeface="+mn-ea"/>
              </a:rPr>
              <a:t> </a:t>
            </a:r>
            <a:endParaRPr lang="en-US" altLang="zh-CN" sz="2300" b="1" i="1" dirty="0" smtClean="0">
              <a:ea typeface="宋体" panose="02010600030101010101" pitchFamily="2" charset="-122"/>
              <a:cs typeface="+mn-cs"/>
              <a:sym typeface="+mn-ea"/>
            </a:endParaRPr>
          </a:p>
        </p:txBody>
      </p:sp>
      <p:graphicFrame>
        <p:nvGraphicFramePr>
          <p:cNvPr id="261121" name="Object 1"/>
          <p:cNvGraphicFramePr>
            <a:graphicFrameLocks noChangeAspect="1"/>
          </p:cNvGraphicFramePr>
          <p:nvPr>
            <p:custDataLst>
              <p:tags r:id="rId2"/>
            </p:custDataLst>
          </p:nvPr>
        </p:nvGraphicFramePr>
        <p:xfrm>
          <a:off x="2927350" y="4599940"/>
          <a:ext cx="3264535" cy="1098550"/>
        </p:xfrm>
        <a:graphic>
          <a:graphicData uri="http://schemas.openxmlformats.org/presentationml/2006/ole">
            <mc:AlternateContent xmlns:mc="http://schemas.openxmlformats.org/markup-compatibility/2006">
              <mc:Choice xmlns:v="urn:schemas-microsoft-com:vml" Requires="v">
                <p:oleObj spid="_x0000_s23553" name="Equation" r:id="rId3" imgW="34747200" imgH="11582400" progId="">
                  <p:embed/>
                </p:oleObj>
              </mc:Choice>
              <mc:Fallback>
                <p:oleObj name="Equation" r:id="rId3" imgW="34747200" imgH="11582400" progId="">
                  <p:embed/>
                  <p:pic>
                    <p:nvPicPr>
                      <p:cNvPr id="0" name="图片 23552"/>
                      <p:cNvPicPr>
                        <a:picLocks noChangeAspect="1"/>
                      </p:cNvPicPr>
                      <p:nvPr/>
                    </p:nvPicPr>
                    <p:blipFill>
                      <a:blip r:embed="rId4"/>
                      <a:stretch>
                        <a:fillRect/>
                      </a:stretch>
                    </p:blipFill>
                    <p:spPr>
                      <a:xfrm>
                        <a:off x="2927350" y="4599940"/>
                        <a:ext cx="3264535" cy="1098550"/>
                      </a:xfrm>
                      <a:prstGeom prst="rect">
                        <a:avLst/>
                      </a:prstGeom>
                      <a:noFill/>
                      <a:ln w="9525">
                        <a:noFill/>
                      </a:ln>
                    </p:spPr>
                  </p:pic>
                </p:oleObj>
              </mc:Fallback>
            </mc:AlternateContent>
          </a:graphicData>
        </a:graphic>
      </p:graphicFrame>
    </p:spTree>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93345" y="795655"/>
            <a:ext cx="8931275" cy="247015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rgbClr val="0070C0"/>
                </a:solidFill>
                <a:latin typeface="+mj-lt"/>
                <a:ea typeface="宋体" panose="02010600030101010101" pitchFamily="2"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k-近邻算法（续）</a:t>
            </a:r>
            <a:endParaRPr lang="zh-CN" altLang="en-US" dirty="0" smtClean="0">
              <a:solidFill>
                <a:srgbClr val="134AD5"/>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300" b="1" i="1" dirty="0" smtClean="0">
                <a:latin typeface="+mj-lt"/>
                <a:ea typeface="黑体" panose="02010609060101010101" pitchFamily="49" charset="-122"/>
                <a:cs typeface="+mj-lt"/>
                <a:sym typeface="+mn-ea"/>
              </a:rPr>
              <a:t>    - </a:t>
            </a:r>
            <a:r>
              <a:rPr lang="en-US" sz="2300" i="1" dirty="0" smtClean="0">
                <a:latin typeface="+mj-lt"/>
                <a:ea typeface="黑体" panose="02010609060101010101" pitchFamily="49" charset="-122"/>
                <a:cs typeface="+mj-lt"/>
                <a:sym typeface="+mn-ea"/>
              </a:rPr>
              <a:t>k</a:t>
            </a:r>
            <a:r>
              <a:rPr lang="en-US" sz="2300" dirty="0" smtClean="0">
                <a:latin typeface="+mj-lt"/>
                <a:ea typeface="黑体" panose="02010609060101010101" pitchFamily="49" charset="-122"/>
                <a:cs typeface="+mj-lt"/>
                <a:sym typeface="+mn-ea"/>
              </a:rPr>
              <a:t>-</a:t>
            </a:r>
            <a:r>
              <a:rPr lang="zh-CN" altLang="en-US" sz="2300" dirty="0" smtClean="0">
                <a:latin typeface="+mj-lt"/>
                <a:ea typeface="黑体" panose="02010609060101010101" pitchFamily="49" charset="-122"/>
                <a:cs typeface="+mj-lt"/>
                <a:sym typeface="+mn-ea"/>
              </a:rPr>
              <a:t>近邻算法广泛应用于相似性推荐中。例如，可以采用</a:t>
            </a:r>
            <a:r>
              <a:rPr lang="en-US" sz="2300" dirty="0" smtClean="0">
                <a:latin typeface="+mj-lt"/>
                <a:ea typeface="黑体" panose="02010609060101010101" pitchFamily="49" charset="-122"/>
                <a:cs typeface="+mj-lt"/>
                <a:sym typeface="+mn-ea"/>
              </a:rPr>
              <a:t>k</a:t>
            </a:r>
            <a:r>
              <a:rPr lang="zh-CN" altLang="en-US" sz="2300" dirty="0" smtClean="0">
                <a:latin typeface="+mj-lt"/>
                <a:ea typeface="黑体" panose="02010609060101010101" pitchFamily="49" charset="-122"/>
                <a:cs typeface="+mj-lt"/>
                <a:sym typeface="+mn-ea"/>
              </a:rPr>
              <a:t>近邻算法，通过对电影中出现的亲吻或打斗次数，划分新上映电影的题材类型。假如，已知</a:t>
            </a:r>
            <a:r>
              <a:rPr lang="en-US" sz="2300" dirty="0" smtClean="0">
                <a:latin typeface="+mj-lt"/>
                <a:ea typeface="黑体" panose="02010609060101010101" pitchFamily="49" charset="-122"/>
                <a:cs typeface="+mj-lt"/>
                <a:sym typeface="+mn-ea"/>
              </a:rPr>
              <a:t>6</a:t>
            </a:r>
            <a:r>
              <a:rPr lang="zh-CN" altLang="en-US" sz="2300" dirty="0" smtClean="0">
                <a:latin typeface="+mj-lt"/>
                <a:ea typeface="黑体" panose="02010609060101010101" pitchFamily="49" charset="-122"/>
                <a:cs typeface="+mj-lt"/>
                <a:sym typeface="+mn-ea"/>
              </a:rPr>
              <a:t>部电影的类型（样本集及每个样本的分类标签）及其中出现的亲吻次数和打斗次数（特征信息），如表所示。</a:t>
            </a:r>
            <a:endParaRPr lang="en-US" altLang="zh-CN" sz="2300" b="1" i="1" dirty="0" smtClean="0">
              <a:latin typeface="+mj-lt"/>
              <a:ea typeface="黑体" panose="02010609060101010101" pitchFamily="49" charset="-122"/>
              <a:cs typeface="+mj-lt"/>
              <a:sym typeface="+mn-ea"/>
            </a:endParaRPr>
          </a:p>
        </p:txBody>
      </p:sp>
      <p:graphicFrame>
        <p:nvGraphicFramePr>
          <p:cNvPr id="5" name="表格 4"/>
          <p:cNvGraphicFramePr>
            <a:graphicFrameLocks noGrp="1"/>
          </p:cNvGraphicFramePr>
          <p:nvPr>
            <p:custDataLst>
              <p:tags r:id="rId2"/>
            </p:custDataLst>
          </p:nvPr>
        </p:nvGraphicFramePr>
        <p:xfrm>
          <a:off x="1071538" y="3858579"/>
          <a:ext cx="6929486" cy="2557772"/>
        </p:xfrm>
        <a:graphic>
          <a:graphicData uri="http://schemas.openxmlformats.org/drawingml/2006/table">
            <a:tbl>
              <a:tblPr/>
              <a:tblGrid>
                <a:gridCol w="3118405"/>
                <a:gridCol w="1275757"/>
                <a:gridCol w="1249680"/>
                <a:gridCol w="1285644"/>
              </a:tblGrid>
              <a:tr h="492125">
                <a:tc>
                  <a:txBody>
                    <a:bodyPr/>
                    <a:p>
                      <a:pPr indent="397510" algn="just">
                        <a:spcAft>
                          <a:spcPts val="0"/>
                        </a:spcAft>
                      </a:pPr>
                      <a:r>
                        <a:rPr lang="zh-CN" sz="2000" b="1" kern="100" dirty="0">
                          <a:solidFill>
                            <a:schemeClr val="tx1"/>
                          </a:solidFill>
                          <a:latin typeface="Times New Roman" panose="02020603050405020304"/>
                          <a:ea typeface="宋体" panose="02010600030101010101" pitchFamily="2" charset="-122"/>
                          <a:cs typeface="Times New Roman" panose="02020603050405020304"/>
                        </a:rPr>
                        <a:t>电影名称</a:t>
                      </a:r>
                      <a:endParaRPr lang="zh-CN" sz="2000" b="1"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p>
                      <a:pPr algn="just">
                        <a:spcAft>
                          <a:spcPts val="0"/>
                        </a:spcAft>
                      </a:pPr>
                      <a:r>
                        <a:rPr lang="zh-CN" sz="2000" b="1" kern="100">
                          <a:solidFill>
                            <a:schemeClr val="tx1"/>
                          </a:solidFill>
                          <a:latin typeface="Times New Roman" panose="02020603050405020304"/>
                          <a:ea typeface="宋体" panose="02010600030101010101" pitchFamily="2" charset="-122"/>
                          <a:cs typeface="Times New Roman" panose="02020603050405020304"/>
                        </a:rPr>
                        <a:t>打斗镜头</a:t>
                      </a:r>
                      <a:endParaRPr lang="zh-CN" sz="2000" b="1"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p>
                      <a:pPr algn="just">
                        <a:spcAft>
                          <a:spcPts val="0"/>
                        </a:spcAft>
                      </a:pPr>
                      <a:r>
                        <a:rPr lang="zh-CN" sz="2000" b="1" kern="100" dirty="0">
                          <a:solidFill>
                            <a:schemeClr val="tx1"/>
                          </a:solidFill>
                          <a:latin typeface="Times New Roman" panose="02020603050405020304"/>
                          <a:ea typeface="宋体" panose="02010600030101010101" pitchFamily="2" charset="-122"/>
                          <a:cs typeface="Times New Roman" panose="02020603050405020304"/>
                        </a:rPr>
                        <a:t>接吻镜头</a:t>
                      </a:r>
                      <a:endParaRPr lang="zh-CN" sz="2000" b="1"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p>
                      <a:pPr algn="just">
                        <a:spcAft>
                          <a:spcPts val="0"/>
                        </a:spcAft>
                      </a:pPr>
                      <a:r>
                        <a:rPr lang="zh-CN" sz="2000" b="1" kern="100" dirty="0">
                          <a:solidFill>
                            <a:schemeClr val="tx1"/>
                          </a:solidFill>
                          <a:latin typeface="Times New Roman" panose="02020603050405020304"/>
                          <a:ea typeface="宋体" panose="02010600030101010101" pitchFamily="2" charset="-122"/>
                          <a:cs typeface="Times New Roman" panose="02020603050405020304"/>
                        </a:rPr>
                        <a:t>电影类型</a:t>
                      </a:r>
                      <a:endParaRPr lang="zh-CN" sz="2000" b="1"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r>
              <a:tr h="365181">
                <a:tc>
                  <a:txBody>
                    <a:bodyPr/>
                    <a:p>
                      <a:pPr algn="just">
                        <a:spcAft>
                          <a:spcPts val="0"/>
                        </a:spcAft>
                      </a:pPr>
                      <a:r>
                        <a:rPr lang="en-US" sz="2000" b="1" kern="100" dirty="0">
                          <a:solidFill>
                            <a:schemeClr val="tx1"/>
                          </a:solidFill>
                          <a:latin typeface="Times New Roman" panose="02020603050405020304"/>
                          <a:ea typeface="宋体" panose="02010600030101010101" pitchFamily="2" charset="-122"/>
                          <a:cs typeface="Times New Roman" panose="02020603050405020304"/>
                        </a:rPr>
                        <a:t>California Man </a:t>
                      </a:r>
                      <a:endParaRPr lang="en-US" sz="2000" b="1"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spcAft>
                          <a:spcPts val="0"/>
                        </a:spcAft>
                      </a:pPr>
                      <a:r>
                        <a:rPr lang="en-US" sz="2000" kern="100">
                          <a:solidFill>
                            <a:schemeClr val="tx1"/>
                          </a:solidFill>
                          <a:latin typeface="Times New Roman" panose="02020603050405020304"/>
                          <a:ea typeface="宋体" panose="02010600030101010101" pitchFamily="2" charset="-122"/>
                          <a:cs typeface="Times New Roman" panose="02020603050405020304"/>
                        </a:rPr>
                        <a:t>3</a:t>
                      </a:r>
                      <a:endParaRPr lang="en-US"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spcAft>
                          <a:spcPts val="0"/>
                        </a:spcAft>
                      </a:pPr>
                      <a:r>
                        <a:rPr lang="en-US" sz="2000" kern="100">
                          <a:solidFill>
                            <a:schemeClr val="tx1"/>
                          </a:solidFill>
                          <a:latin typeface="Times New Roman" panose="02020603050405020304"/>
                          <a:ea typeface="宋体" panose="02010600030101010101" pitchFamily="2" charset="-122"/>
                          <a:cs typeface="Times New Roman" panose="02020603050405020304"/>
                        </a:rPr>
                        <a:t>104</a:t>
                      </a:r>
                      <a:endParaRPr lang="en-US"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zh-CN" sz="2000" kern="100">
                          <a:solidFill>
                            <a:schemeClr val="tx1"/>
                          </a:solidFill>
                          <a:latin typeface="Times New Roman" panose="02020603050405020304"/>
                          <a:ea typeface="宋体" panose="02010600030101010101" pitchFamily="2" charset="-122"/>
                          <a:cs typeface="Times New Roman" panose="02020603050405020304"/>
                        </a:rPr>
                        <a:t>爱情片</a:t>
                      </a:r>
                      <a:endParaRPr lang="zh-CN"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7190">
                <a:tc>
                  <a:txBody>
                    <a:bodyPr/>
                    <a:p>
                      <a:pPr algn="just">
                        <a:spcAft>
                          <a:spcPts val="0"/>
                        </a:spcAft>
                      </a:pPr>
                      <a:r>
                        <a:rPr lang="en-US" sz="2000" b="1" kern="100">
                          <a:solidFill>
                            <a:schemeClr val="tx1"/>
                          </a:solidFill>
                          <a:latin typeface="Times New Roman" panose="02020603050405020304"/>
                          <a:ea typeface="宋体" panose="02010600030101010101" pitchFamily="2" charset="-122"/>
                          <a:cs typeface="Times New Roman" panose="02020603050405020304"/>
                        </a:rPr>
                        <a:t>He’s Not Really into Dudes</a:t>
                      </a:r>
                      <a:endParaRPr lang="en-US" sz="2000" b="1"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a:solidFill>
                            <a:schemeClr val="tx1"/>
                          </a:solidFill>
                          <a:latin typeface="Times New Roman" panose="02020603050405020304"/>
                          <a:ea typeface="宋体" panose="02010600030101010101" pitchFamily="2" charset="-122"/>
                          <a:cs typeface="Times New Roman" panose="02020603050405020304"/>
                        </a:rPr>
                        <a:t>2</a:t>
                      </a:r>
                      <a:endParaRPr lang="en-US"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a:solidFill>
                            <a:schemeClr val="tx1"/>
                          </a:solidFill>
                          <a:latin typeface="Times New Roman" panose="02020603050405020304"/>
                          <a:ea typeface="宋体" panose="02010600030101010101" pitchFamily="2" charset="-122"/>
                          <a:cs typeface="Times New Roman" panose="02020603050405020304"/>
                        </a:rPr>
                        <a:t>100</a:t>
                      </a:r>
                      <a:endParaRPr lang="en-US"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zh-CN" sz="2000" kern="100" dirty="0">
                          <a:solidFill>
                            <a:schemeClr val="tx1"/>
                          </a:solidFill>
                          <a:latin typeface="Times New Roman" panose="02020603050405020304"/>
                          <a:ea typeface="宋体" panose="02010600030101010101" pitchFamily="2" charset="-122"/>
                          <a:cs typeface="Times New Roman" panose="02020603050405020304"/>
                        </a:rPr>
                        <a:t>爱情片</a:t>
                      </a:r>
                      <a:endParaRPr lang="zh-CN" sz="2000"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7190">
                <a:tc>
                  <a:txBody>
                    <a:bodyPr/>
                    <a:p>
                      <a:pPr algn="just">
                        <a:spcAft>
                          <a:spcPts val="0"/>
                        </a:spcAft>
                      </a:pPr>
                      <a:r>
                        <a:rPr lang="en-US" sz="2000" b="1" kern="100">
                          <a:solidFill>
                            <a:schemeClr val="tx1"/>
                          </a:solidFill>
                          <a:latin typeface="Times New Roman" panose="02020603050405020304"/>
                          <a:ea typeface="宋体" panose="02010600030101010101" pitchFamily="2" charset="-122"/>
                          <a:cs typeface="Times New Roman" panose="02020603050405020304"/>
                        </a:rPr>
                        <a:t>Beautiful Woman</a:t>
                      </a:r>
                      <a:endParaRPr lang="en-US" sz="2000" b="1"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dirty="0">
                          <a:solidFill>
                            <a:schemeClr val="tx1"/>
                          </a:solidFill>
                          <a:latin typeface="Times New Roman" panose="02020603050405020304"/>
                          <a:ea typeface="宋体" panose="02010600030101010101" pitchFamily="2" charset="-122"/>
                          <a:cs typeface="Times New Roman" panose="02020603050405020304"/>
                        </a:rPr>
                        <a:t>1</a:t>
                      </a:r>
                      <a:endParaRPr lang="en-US" sz="2000"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a:solidFill>
                            <a:schemeClr val="tx1"/>
                          </a:solidFill>
                          <a:latin typeface="Times New Roman" panose="02020603050405020304"/>
                          <a:ea typeface="宋体" panose="02010600030101010101" pitchFamily="2" charset="-122"/>
                          <a:cs typeface="Times New Roman" panose="02020603050405020304"/>
                        </a:rPr>
                        <a:t>81</a:t>
                      </a:r>
                      <a:endParaRPr lang="en-US"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zh-CN" sz="2000" kern="100">
                          <a:solidFill>
                            <a:schemeClr val="tx1"/>
                          </a:solidFill>
                          <a:latin typeface="Times New Roman" panose="02020603050405020304"/>
                          <a:ea typeface="宋体" panose="02010600030101010101" pitchFamily="2" charset="-122"/>
                          <a:cs typeface="Times New Roman" panose="02020603050405020304"/>
                        </a:rPr>
                        <a:t>爱情片</a:t>
                      </a:r>
                      <a:endParaRPr lang="zh-CN"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5752">
                <a:tc>
                  <a:txBody>
                    <a:bodyPr/>
                    <a:p>
                      <a:pPr algn="just">
                        <a:spcAft>
                          <a:spcPts val="0"/>
                        </a:spcAft>
                      </a:pPr>
                      <a:r>
                        <a:rPr lang="en-US" sz="2000" b="1" kern="100" dirty="0">
                          <a:solidFill>
                            <a:schemeClr val="tx1"/>
                          </a:solidFill>
                          <a:latin typeface="Times New Roman" panose="02020603050405020304"/>
                          <a:ea typeface="宋体" panose="02010600030101010101" pitchFamily="2" charset="-122"/>
                          <a:cs typeface="Times New Roman" panose="02020603050405020304"/>
                        </a:rPr>
                        <a:t>Kevin </a:t>
                      </a:r>
                      <a:r>
                        <a:rPr lang="en-US" sz="2000" b="1" kern="100" dirty="0" err="1">
                          <a:solidFill>
                            <a:schemeClr val="tx1"/>
                          </a:solidFill>
                          <a:latin typeface="Times New Roman" panose="02020603050405020304"/>
                          <a:ea typeface="宋体" panose="02010600030101010101" pitchFamily="2" charset="-122"/>
                          <a:cs typeface="Times New Roman" panose="02020603050405020304"/>
                        </a:rPr>
                        <a:t>Longblade</a:t>
                      </a:r>
                      <a:endParaRPr lang="en-US" sz="2000" b="1" kern="100" dirty="0" err="1">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a:solidFill>
                            <a:schemeClr val="tx1"/>
                          </a:solidFill>
                          <a:latin typeface="Times New Roman" panose="02020603050405020304"/>
                          <a:ea typeface="宋体" panose="02010600030101010101" pitchFamily="2" charset="-122"/>
                          <a:cs typeface="Times New Roman" panose="02020603050405020304"/>
                        </a:rPr>
                        <a:t>101</a:t>
                      </a:r>
                      <a:endParaRPr lang="en-US"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dirty="0">
                          <a:solidFill>
                            <a:schemeClr val="tx1"/>
                          </a:solidFill>
                          <a:latin typeface="Times New Roman" panose="02020603050405020304"/>
                          <a:ea typeface="宋体" panose="02010600030101010101" pitchFamily="2" charset="-122"/>
                          <a:cs typeface="Times New Roman" panose="02020603050405020304"/>
                        </a:rPr>
                        <a:t>10</a:t>
                      </a:r>
                      <a:endParaRPr lang="en-US" sz="2000"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zh-CN" sz="2000" kern="100">
                          <a:solidFill>
                            <a:schemeClr val="tx1"/>
                          </a:solidFill>
                          <a:latin typeface="Times New Roman" panose="02020603050405020304"/>
                          <a:ea typeface="宋体" panose="02010600030101010101" pitchFamily="2" charset="-122"/>
                          <a:cs typeface="Times New Roman" panose="02020603050405020304"/>
                        </a:rPr>
                        <a:t>动作片</a:t>
                      </a:r>
                      <a:endParaRPr lang="zh-CN"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0668">
                <a:tc>
                  <a:txBody>
                    <a:bodyPr/>
                    <a:p>
                      <a:pPr algn="just">
                        <a:spcAft>
                          <a:spcPts val="0"/>
                        </a:spcAft>
                      </a:pPr>
                      <a:r>
                        <a:rPr lang="en-US" sz="2000" b="1" kern="100">
                          <a:solidFill>
                            <a:schemeClr val="tx1"/>
                          </a:solidFill>
                          <a:latin typeface="Times New Roman" panose="02020603050405020304"/>
                          <a:ea typeface="宋体" panose="02010600030101010101" pitchFamily="2" charset="-122"/>
                          <a:cs typeface="Times New Roman" panose="02020603050405020304"/>
                        </a:rPr>
                        <a:t>Robo Slayer 3000</a:t>
                      </a:r>
                      <a:endParaRPr lang="en-US" sz="2000" b="1"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dirty="0">
                          <a:solidFill>
                            <a:schemeClr val="tx1"/>
                          </a:solidFill>
                          <a:latin typeface="Times New Roman" panose="02020603050405020304"/>
                          <a:ea typeface="宋体" panose="02010600030101010101" pitchFamily="2" charset="-122"/>
                          <a:cs typeface="Times New Roman" panose="02020603050405020304"/>
                        </a:rPr>
                        <a:t>99</a:t>
                      </a:r>
                      <a:endParaRPr lang="en-US" sz="2000"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dirty="0">
                          <a:solidFill>
                            <a:schemeClr val="tx1"/>
                          </a:solidFill>
                          <a:latin typeface="Times New Roman" panose="02020603050405020304"/>
                          <a:ea typeface="宋体" panose="02010600030101010101" pitchFamily="2" charset="-122"/>
                          <a:cs typeface="Times New Roman" panose="02020603050405020304"/>
                        </a:rPr>
                        <a:t>5</a:t>
                      </a:r>
                      <a:endParaRPr lang="en-US" sz="2000"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zh-CN" sz="2000" kern="100">
                          <a:solidFill>
                            <a:schemeClr val="tx1"/>
                          </a:solidFill>
                          <a:latin typeface="Times New Roman" panose="02020603050405020304"/>
                          <a:ea typeface="宋体" panose="02010600030101010101" pitchFamily="2" charset="-122"/>
                          <a:cs typeface="Times New Roman" panose="02020603050405020304"/>
                        </a:rPr>
                        <a:t>动作片</a:t>
                      </a:r>
                      <a:endParaRPr lang="zh-CN"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0668">
                <a:tc>
                  <a:txBody>
                    <a:bodyPr/>
                    <a:p>
                      <a:pPr algn="just">
                        <a:spcAft>
                          <a:spcPts val="0"/>
                        </a:spcAft>
                      </a:pPr>
                      <a:r>
                        <a:rPr lang="en-US" sz="2000" b="1" kern="100" dirty="0">
                          <a:solidFill>
                            <a:schemeClr val="tx1"/>
                          </a:solidFill>
                          <a:latin typeface="Times New Roman" panose="02020603050405020304"/>
                          <a:ea typeface="宋体" panose="02010600030101010101" pitchFamily="2" charset="-122"/>
                          <a:cs typeface="Times New Roman" panose="02020603050405020304"/>
                        </a:rPr>
                        <a:t>Amped II</a:t>
                      </a:r>
                      <a:endParaRPr lang="en-US" sz="2000" b="1"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a:solidFill>
                            <a:schemeClr val="tx1"/>
                          </a:solidFill>
                          <a:latin typeface="Times New Roman" panose="02020603050405020304"/>
                          <a:ea typeface="宋体" panose="02010600030101010101" pitchFamily="2" charset="-122"/>
                          <a:cs typeface="Times New Roman" panose="02020603050405020304"/>
                        </a:rPr>
                        <a:t>98</a:t>
                      </a:r>
                      <a:endParaRPr lang="en-US"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en-US" sz="2000" kern="100">
                          <a:solidFill>
                            <a:schemeClr val="tx1"/>
                          </a:solidFill>
                          <a:latin typeface="Times New Roman" panose="02020603050405020304"/>
                          <a:ea typeface="宋体" panose="02010600030101010101" pitchFamily="2" charset="-122"/>
                          <a:cs typeface="Times New Roman" panose="02020603050405020304"/>
                        </a:rPr>
                        <a:t>2</a:t>
                      </a:r>
                      <a:endParaRPr lang="en-US" sz="2000" kern="10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p>
                      <a:pPr algn="just">
                        <a:spcAft>
                          <a:spcPts val="0"/>
                        </a:spcAft>
                      </a:pPr>
                      <a:r>
                        <a:rPr lang="zh-CN" sz="2000" kern="100" dirty="0">
                          <a:solidFill>
                            <a:schemeClr val="tx1"/>
                          </a:solidFill>
                          <a:latin typeface="Times New Roman" panose="02020603050405020304"/>
                          <a:ea typeface="宋体" panose="02010600030101010101" pitchFamily="2" charset="-122"/>
                          <a:cs typeface="Times New Roman" panose="02020603050405020304"/>
                        </a:rPr>
                        <a:t>动作片</a:t>
                      </a:r>
                      <a:endParaRPr lang="zh-CN" sz="2000" kern="100" dirty="0">
                        <a:solidFill>
                          <a:schemeClr val="tx1"/>
                        </a:solidFill>
                        <a:latin typeface="Times New Roman" panose="020206030504050203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6" name="TextBox 5"/>
          <p:cNvSpPr txBox="1"/>
          <p:nvPr>
            <p:custDataLst>
              <p:tags r:id="rId3"/>
            </p:custDataLst>
          </p:nvPr>
        </p:nvSpPr>
        <p:spPr>
          <a:xfrm>
            <a:off x="1357290" y="3358830"/>
            <a:ext cx="6286544" cy="3987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sz="2000" dirty="0" smtClean="0"/>
              <a:t>已知</a:t>
            </a:r>
            <a:r>
              <a:rPr lang="en-US" sz="2000" dirty="0" smtClean="0"/>
              <a:t>6</a:t>
            </a:r>
            <a:r>
              <a:rPr lang="zh-CN" altLang="en-US" sz="2000" dirty="0" smtClean="0"/>
              <a:t>部电影的类型及其中出现的亲吻次数和打斗次数</a:t>
            </a:r>
            <a:endParaRPr lang="zh-CN" altLang="en-US" sz="2000" dirty="0" smtClean="0"/>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88900" y="867410"/>
            <a:ext cx="8977630" cy="5556885"/>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chemeClr val="accent1">
                    <a:lumMod val="75000"/>
                  </a:schemeClr>
                </a:solidFill>
                <a:latin typeface="黑体" panose="02010609060101010101" pitchFamily="49" charset="-122"/>
                <a:ea typeface="黑体" panose="02010609060101010101" pitchFamily="49" charset="-122"/>
                <a:cs typeface="黑体" panose="02010609060101010101" pitchFamily="49" charset="-122"/>
              </a:rPr>
              <a:t>补充材料：人工智能的研究领域</a:t>
            </a:r>
            <a:endParaRPr lang="zh-CN" altLang="en-US"/>
          </a:p>
          <a:p>
            <a:pPr marL="0" indent="0" algn="l" eaLnBrk="1" latinLnBrk="0" hangingPunct="1">
              <a:lnSpc>
                <a:spcPct val="100000"/>
              </a:lnSpc>
              <a:spcBef>
                <a:spcPts val="1200"/>
              </a:spcBef>
              <a:buSzTx/>
              <a:buFont typeface="Wingdings" panose="05000000000000000000" pitchFamily="2" charset="2"/>
              <a:buNone/>
            </a:pP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图灵测试是促使人工智能从哲学探讨到科学研究的一个重要因素，引导了人工智能的很多研究方向。</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dirty="0" smtClean="0">
                <a:solidFill>
                  <a:schemeClr val="accent2">
                    <a:lumMod val="75000"/>
                  </a:schemeClr>
                </a:solidFill>
                <a:latin typeface="+mj-lt"/>
                <a:ea typeface="黑体" panose="02010609060101010101" pitchFamily="49" charset="-122"/>
                <a:cs typeface="+mj-lt"/>
                <a:sym typeface="+mn-ea"/>
              </a:rPr>
              <a:t> </a:t>
            </a:r>
            <a:r>
              <a:rPr lang="en-US" altLang="zh-CN" dirty="0" smtClean="0">
                <a:solidFill>
                  <a:schemeClr val="accent2">
                    <a:lumMod val="75000"/>
                  </a:schemeClr>
                </a:solidFill>
                <a:latin typeface="+mj-lt"/>
                <a:ea typeface="黑体" panose="02010609060101010101" pitchFamily="49" charset="-122"/>
                <a:cs typeface="+mj-lt"/>
                <a:sym typeface="+mn-ea"/>
              </a:rPr>
              <a:t> * </a:t>
            </a:r>
            <a:r>
              <a:rPr lang="zh-CN" altLang="en-US" dirty="0" smtClean="0">
                <a:solidFill>
                  <a:schemeClr val="accent2">
                    <a:lumMod val="75000"/>
                  </a:schemeClr>
                </a:solidFill>
                <a:latin typeface="+mj-lt"/>
                <a:ea typeface="黑体" panose="02010609060101010101" pitchFamily="49" charset="-122"/>
                <a:cs typeface="+mj-lt"/>
                <a:sym typeface="+mn-ea"/>
              </a:rPr>
              <a:t>若要通过图灵测试，计算机必须具备理解语言、学习、记忆、推理、决策等能力。</a:t>
            </a:r>
            <a:endParaRPr lang="zh-CN" altLang="en-US" dirty="0" smtClean="0">
              <a:solidFill>
                <a:schemeClr val="accent2">
                  <a:lumMod val="75000"/>
                </a:schemeClr>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a:solidFill>
                  <a:schemeClr val="tx1"/>
                </a:solidFill>
                <a:latin typeface="+mj-lt"/>
                <a:ea typeface="黑体" panose="02010609060101010101" pitchFamily="49" charset="-122"/>
                <a:cs typeface="+mj-lt"/>
                <a:sym typeface="+mn-ea"/>
              </a:rPr>
              <a:t>机器感知（计算机视觉、语音信息处理）</a:t>
            </a:r>
            <a:endParaRPr lang="zh-CN" altLang="en-US" sz="230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a:solidFill>
                  <a:schemeClr val="tx1"/>
                </a:solidFill>
                <a:latin typeface="+mj-lt"/>
                <a:ea typeface="黑体" panose="02010609060101010101" pitchFamily="49" charset="-122"/>
                <a:cs typeface="+mj-lt"/>
                <a:sym typeface="+mn-ea"/>
              </a:rPr>
              <a:t> </a:t>
            </a:r>
            <a:r>
              <a:rPr lang="en-US" altLang="zh-CN" sz="2300">
                <a:solidFill>
                  <a:schemeClr val="tx1"/>
                </a:solidFill>
                <a:latin typeface="+mj-lt"/>
                <a:ea typeface="黑体" panose="02010609060101010101" pitchFamily="49" charset="-122"/>
                <a:cs typeface="+mj-lt"/>
                <a:sym typeface="+mn-ea"/>
              </a:rPr>
              <a:t>   - </a:t>
            </a:r>
            <a:r>
              <a:rPr lang="zh-CN" altLang="en-US" sz="2300">
                <a:solidFill>
                  <a:schemeClr val="tx1"/>
                </a:solidFill>
                <a:latin typeface="+mj-lt"/>
                <a:ea typeface="黑体" panose="02010609060101010101" pitchFamily="49" charset="-122"/>
                <a:cs typeface="+mj-lt"/>
                <a:sym typeface="+mn-ea"/>
              </a:rPr>
              <a:t>学习（模式识别、机器学习、强化学习）</a:t>
            </a:r>
            <a:endParaRPr lang="zh-CN" altLang="en-US" sz="230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a:solidFill>
                  <a:schemeClr val="tx1"/>
                </a:solidFill>
                <a:latin typeface="+mj-lt"/>
                <a:ea typeface="黑体" panose="02010609060101010101" pitchFamily="49" charset="-122"/>
                <a:cs typeface="+mj-lt"/>
                <a:sym typeface="+mn-ea"/>
              </a:rPr>
              <a:t> </a:t>
            </a:r>
            <a:r>
              <a:rPr lang="en-US" altLang="zh-CN" sz="2300">
                <a:solidFill>
                  <a:schemeClr val="tx1"/>
                </a:solidFill>
                <a:latin typeface="+mj-lt"/>
                <a:ea typeface="黑体" panose="02010609060101010101" pitchFamily="49" charset="-122"/>
                <a:cs typeface="+mj-lt"/>
                <a:sym typeface="+mn-ea"/>
              </a:rPr>
              <a:t>   - </a:t>
            </a:r>
            <a:r>
              <a:rPr lang="zh-CN" altLang="en-US" sz="2300">
                <a:solidFill>
                  <a:schemeClr val="tx1"/>
                </a:solidFill>
                <a:latin typeface="+mj-lt"/>
                <a:ea typeface="黑体" panose="02010609060101010101" pitchFamily="49" charset="-122"/>
                <a:cs typeface="+mj-lt"/>
                <a:sym typeface="+mn-ea"/>
              </a:rPr>
              <a:t>语言（自然语言处理）</a:t>
            </a:r>
            <a:endParaRPr lang="zh-CN" altLang="en-US" sz="230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zh-CN" altLang="en-US" sz="2300">
                <a:solidFill>
                  <a:schemeClr val="tx1"/>
                </a:solidFill>
                <a:latin typeface="+mj-lt"/>
                <a:ea typeface="黑体" panose="02010609060101010101" pitchFamily="49" charset="-122"/>
                <a:cs typeface="+mj-lt"/>
                <a:sym typeface="+mn-ea"/>
              </a:rPr>
              <a:t> </a:t>
            </a:r>
            <a:r>
              <a:rPr lang="en-US" altLang="zh-CN" sz="2300">
                <a:solidFill>
                  <a:schemeClr val="tx1"/>
                </a:solidFill>
                <a:latin typeface="+mj-lt"/>
                <a:ea typeface="黑体" panose="02010609060101010101" pitchFamily="49" charset="-122"/>
                <a:cs typeface="+mj-lt"/>
                <a:sym typeface="+mn-ea"/>
              </a:rPr>
              <a:t>   - </a:t>
            </a:r>
            <a:r>
              <a:rPr lang="zh-CN" altLang="en-US" sz="2300">
                <a:solidFill>
                  <a:schemeClr val="tx1"/>
                </a:solidFill>
                <a:latin typeface="+mj-lt"/>
                <a:ea typeface="黑体" panose="02010609060101010101" pitchFamily="49" charset="-122"/>
                <a:cs typeface="+mj-lt"/>
                <a:sym typeface="+mn-ea"/>
              </a:rPr>
              <a:t>记忆（知识表示）</a:t>
            </a:r>
            <a:endParaRPr lang="zh-CN" altLang="en-US" sz="2300">
              <a:solidFill>
                <a:schemeClr val="tx1"/>
              </a:solidFill>
              <a:latin typeface="+mj-lt"/>
              <a:ea typeface="黑体" panose="02010609060101010101" pitchFamily="49" charset="-122"/>
              <a:cs typeface="+mj-lt"/>
              <a:sym typeface="+mn-ea"/>
            </a:endParaRPr>
          </a:p>
          <a:p>
            <a:pPr marL="0" indent="0" algn="l" eaLnBrk="1" latinLnBrk="0" hangingPunct="1">
              <a:lnSpc>
                <a:spcPct val="100000"/>
              </a:lnSpc>
              <a:spcBef>
                <a:spcPts val="1200"/>
              </a:spcBef>
              <a:buSzTx/>
              <a:buFont typeface="Wingdings" panose="05000000000000000000" pitchFamily="2" charset="2"/>
              <a:buNone/>
            </a:pPr>
            <a:r>
              <a:rPr lang="en-US" sz="2300" dirty="0" smtClean="0">
                <a:solidFill>
                  <a:schemeClr val="tx1"/>
                </a:solidFill>
                <a:latin typeface="+mj-lt"/>
                <a:ea typeface="黑体" panose="02010609060101010101" pitchFamily="49" charset="-122"/>
                <a:cs typeface="+mj-lt"/>
                <a:sym typeface="+mn-ea"/>
              </a:rPr>
              <a:t>    - </a:t>
            </a:r>
            <a:r>
              <a:rPr lang="zh-CN" altLang="en-US" sz="2300">
                <a:solidFill>
                  <a:schemeClr val="tx1"/>
                </a:solidFill>
                <a:latin typeface="+mj-lt"/>
                <a:ea typeface="黑体" panose="02010609060101010101" pitchFamily="49" charset="-122"/>
                <a:cs typeface="+mj-lt"/>
                <a:sym typeface="+mn-ea"/>
              </a:rPr>
              <a:t>决策（规划、数据挖掘、机器人）</a:t>
            </a:r>
            <a:endParaRPr lang="zh-CN" altLang="en-US" sz="2300" dirty="0" smtClean="0">
              <a:solidFill>
                <a:schemeClr val="tx1"/>
              </a:solidFill>
              <a:latin typeface="+mj-lt"/>
              <a:ea typeface="黑体" panose="02010609060101010101" pitchFamily="49" charset="-122"/>
              <a:cs typeface="+mj-lt"/>
              <a:sym typeface="+mn-ea"/>
            </a:endParaRPr>
          </a:p>
        </p:txBody>
      </p:sp>
    </p:spTree>
  </p:cSld>
  <p:clrMapOvr>
    <a:masterClrMapping/>
  </p:clrMapOv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3" name="Rectangle 3"/>
          <p:cNvSpPr>
            <a:spLocks noGrp="1" noRot="1"/>
          </p:cNvSpPr>
          <p:nvPr>
            <p:ph type="subTitle" idx="1"/>
            <p:custDataLst>
              <p:tags r:id="rId1"/>
            </p:custDataLst>
          </p:nvPr>
        </p:nvSpPr>
        <p:spPr>
          <a:xfrm>
            <a:off x="93345" y="795655"/>
            <a:ext cx="8931275" cy="2900045"/>
          </a:xfrm>
        </p:spPr>
        <p:txBody>
          <a:bodyPr vert="horz" wrap="square" lIns="91440" tIns="45720" rIns="91440" bIns="45720" anchor="t" anchorCtr="0">
            <a:noAutofit/>
          </a:bodyPr>
          <a:p>
            <a:pPr algn="l" eaLnBrk="1" latinLnBrk="0" hangingPunct="1">
              <a:lnSpc>
                <a:spcPct val="100000"/>
              </a:lnSpc>
              <a:spcBef>
                <a:spcPts val="6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dirty="0" smtClean="0">
                <a:solidFill>
                  <a:srgbClr val="0070C0"/>
                </a:solidFill>
                <a:latin typeface="+mj-lt"/>
                <a:ea typeface="宋体" panose="02010600030101010101" pitchFamily="2"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k-近邻算法（续）</a:t>
            </a:r>
            <a:endParaRPr lang="zh-CN" altLang="en-US" dirty="0" smtClean="0">
              <a:solidFill>
                <a:srgbClr val="134AD5"/>
              </a:solidFill>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300" b="1" i="1" dirty="0" smtClean="0">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当遇到一部未看过、但知道其中打斗次数和接吻次数的电影时，可以用</a:t>
            </a:r>
            <a:r>
              <a:rPr lang="en-US" sz="2300" dirty="0" smtClean="0">
                <a:latin typeface="+mj-lt"/>
                <a:ea typeface="黑体" panose="02010609060101010101" pitchFamily="49" charset="-122"/>
                <a:cs typeface="+mj-lt"/>
                <a:sym typeface="+mn-ea"/>
              </a:rPr>
              <a:t>k-</a:t>
            </a:r>
            <a:r>
              <a:rPr lang="zh-CN" altLang="en-US" sz="2300" dirty="0" smtClean="0">
                <a:latin typeface="+mj-lt"/>
                <a:ea typeface="黑体" panose="02010609060101010101" pitchFamily="49" charset="-122"/>
                <a:cs typeface="+mj-lt"/>
                <a:sym typeface="+mn-ea"/>
              </a:rPr>
              <a:t>近邻算法找出该片的类型，具体方法如下：</a:t>
            </a:r>
            <a:endParaRPr lang="en-US" sz="2300" i="1" dirty="0" smtClean="0">
              <a:latin typeface="+mj-lt"/>
              <a:ea typeface="黑体" panose="02010609060101010101" pitchFamily="49" charset="-122"/>
              <a:cs typeface="+mj-lt"/>
              <a:sym typeface="+mn-ea"/>
            </a:endParaRPr>
          </a:p>
          <a:p>
            <a:pPr marL="0" indent="0" algn="l" eaLnBrk="1" latinLnBrk="0" hangingPunct="1">
              <a:lnSpc>
                <a:spcPct val="100000"/>
              </a:lnSpc>
              <a:spcBef>
                <a:spcPts val="600"/>
              </a:spcBef>
              <a:buSzTx/>
              <a:buFont typeface="Wingdings" panose="05000000000000000000" pitchFamily="2" charset="2"/>
              <a:buNone/>
            </a:pPr>
            <a:r>
              <a:rPr lang="en-US" altLang="zh-CN" sz="2200" b="1" dirty="0" smtClean="0">
                <a:ea typeface="宋体" panose="02010600030101010101" pitchFamily="2" charset="-122"/>
                <a:cs typeface="+mn-cs"/>
                <a:sym typeface="+mn-ea"/>
              </a:rPr>
              <a:t>      </a:t>
            </a:r>
            <a:r>
              <a:rPr lang="en-US" altLang="zh-CN" sz="2200" b="1" dirty="0" smtClean="0">
                <a:ea typeface="宋体" panose="02010600030101010101" pitchFamily="2" charset="-122"/>
                <a:cs typeface="+mn-cs"/>
                <a:sym typeface="Symbol" panose="05050102010706020507" charset="0"/>
              </a:rPr>
              <a:t> </a:t>
            </a:r>
            <a:r>
              <a:rPr lang="zh-CN" altLang="en-US" sz="2200" dirty="0" smtClean="0">
                <a:sym typeface="+mn-ea"/>
              </a:rPr>
              <a:t>首先，计算未知电影与样本集中的其他电影之间的欧式距离，结果如表所示。例如，未知电影（</a:t>
            </a:r>
            <a:r>
              <a:rPr lang="en-US" sz="2200" dirty="0" smtClean="0">
                <a:sym typeface="+mn-ea"/>
              </a:rPr>
              <a:t>18, 90</a:t>
            </a:r>
            <a:r>
              <a:rPr lang="zh-CN" altLang="en-US" sz="2200" dirty="0" smtClean="0">
                <a:sym typeface="+mn-ea"/>
              </a:rPr>
              <a:t>）与电影</a:t>
            </a:r>
            <a:r>
              <a:rPr lang="en-US" sz="2200" dirty="0" smtClean="0">
                <a:sym typeface="+mn-ea"/>
              </a:rPr>
              <a:t>California Man</a:t>
            </a:r>
            <a:r>
              <a:rPr lang="zh-CN" altLang="en-US" sz="2200" dirty="0" smtClean="0">
                <a:sym typeface="+mn-ea"/>
              </a:rPr>
              <a:t>（</a:t>
            </a:r>
            <a:r>
              <a:rPr lang="en-US" sz="2200" dirty="0" smtClean="0">
                <a:sym typeface="+mn-ea"/>
              </a:rPr>
              <a:t>3, 104</a:t>
            </a:r>
            <a:r>
              <a:rPr lang="zh-CN" altLang="en-US" sz="2200" dirty="0" smtClean="0">
                <a:sym typeface="+mn-ea"/>
              </a:rPr>
              <a:t>）之间的欧式距离为：</a:t>
            </a:r>
            <a:r>
              <a:rPr lang="en-US" altLang="zh-CN" sz="2200" dirty="0" smtClean="0">
                <a:sym typeface="+mn-ea"/>
              </a:rPr>
              <a:t>                                           =20.5</a:t>
            </a:r>
            <a:endParaRPr lang="en-US" altLang="zh-CN" sz="2200" b="1" dirty="0" smtClean="0">
              <a:ea typeface="宋体" panose="02010600030101010101" pitchFamily="2" charset="-122"/>
              <a:cs typeface="+mn-cs"/>
              <a:sym typeface="+mn-ea"/>
            </a:endParaRPr>
          </a:p>
        </p:txBody>
      </p:sp>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TextBox 5"/>
          <p:cNvSpPr txBox="1"/>
          <p:nvPr>
            <p:custDataLst>
              <p:tags r:id="rId2"/>
            </p:custDataLst>
          </p:nvPr>
        </p:nvSpPr>
        <p:spPr>
          <a:xfrm>
            <a:off x="777875" y="4516120"/>
            <a:ext cx="2127885" cy="82994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p>
            <a:r>
              <a:rPr lang="zh-CN" altLang="en-US" dirty="0" smtClean="0"/>
              <a:t>已知电影与未知电影的距离</a:t>
            </a:r>
            <a:endParaRPr lang="zh-CN" altLang="en-US" dirty="0"/>
          </a:p>
        </p:txBody>
      </p:sp>
      <p:pic>
        <p:nvPicPr>
          <p:cNvPr id="3" name="图片 2"/>
          <p:cNvPicPr>
            <a:picLocks noChangeAspect="1"/>
          </p:cNvPicPr>
          <p:nvPr/>
        </p:nvPicPr>
        <p:blipFill>
          <a:blip r:embed="rId3"/>
          <a:stretch>
            <a:fillRect/>
          </a:stretch>
        </p:blipFill>
        <p:spPr>
          <a:xfrm>
            <a:off x="3261995" y="3709035"/>
            <a:ext cx="4798695" cy="2797175"/>
          </a:xfrm>
          <a:prstGeom prst="rect">
            <a:avLst/>
          </a:prstGeom>
        </p:spPr>
      </p:pic>
      <p:pic>
        <p:nvPicPr>
          <p:cNvPr id="5" name="图片 4"/>
          <p:cNvPicPr>
            <a:picLocks noChangeAspect="1"/>
          </p:cNvPicPr>
          <p:nvPr/>
        </p:nvPicPr>
        <p:blipFill>
          <a:blip r:embed="rId4"/>
          <a:stretch>
            <a:fillRect/>
          </a:stretch>
        </p:blipFill>
        <p:spPr>
          <a:xfrm>
            <a:off x="3369310" y="3181350"/>
            <a:ext cx="3265170" cy="448310"/>
          </a:xfrm>
          <a:prstGeom prst="rect">
            <a:avLst/>
          </a:prstGeom>
        </p:spPr>
      </p:pic>
    </p:spTree>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93345" y="795655"/>
            <a:ext cx="8931275" cy="3726180"/>
          </a:xfrm>
        </p:spPr>
        <p:txBody>
          <a:bodyPr vert="horz" wrap="square" lIns="91440" tIns="45720" rIns="91440" bIns="45720" anchor="t" anchorCtr="0">
            <a:noAutofit/>
          </a:bodyPr>
          <a:p>
            <a:pPr algn="l" eaLnBrk="1" latinLnBrk="0" hangingPunct="1">
              <a:lnSpc>
                <a:spcPct val="100000"/>
              </a:lnSpc>
              <a:spcBef>
                <a:spcPts val="800"/>
              </a:spcBef>
              <a:buSzTx/>
              <a:buFont typeface="Wingdings" panose="05000000000000000000" pitchFamily="2" charset="2"/>
              <a:buChar char="§"/>
            </a:pPr>
            <a:r>
              <a:rPr lang="en-US" altLang="zh-CN" sz="2800" dirty="0">
                <a:solidFill>
                  <a:srgbClr val="0070C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rPr>
              <a:t>典型算法</a:t>
            </a:r>
            <a:endParaRPr lang="zh-CN" altLang="en-US" sz="2800" dirty="0">
              <a:solidFill>
                <a:srgbClr val="FF0000"/>
              </a:solidFill>
              <a:latin typeface="黑体" panose="02010609060101010101" pitchFamily="49" charset="-122"/>
              <a:ea typeface="黑体" panose="02010609060101010101" pitchFamily="49" charset="-122"/>
              <a:cs typeface="黑体" panose="02010609060101010101" pitchFamily="49"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dirty="0" smtClean="0">
                <a:solidFill>
                  <a:srgbClr val="0070C0"/>
                </a:solidFill>
                <a:latin typeface="+mj-lt"/>
                <a:ea typeface="宋体" panose="02010600030101010101" pitchFamily="2"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 </a:t>
            </a:r>
            <a:r>
              <a:rPr lang="zh-CN" altLang="en-US" dirty="0" smtClean="0">
                <a:solidFill>
                  <a:srgbClr val="134AD5"/>
                </a:solidFill>
                <a:latin typeface="+mj-lt"/>
                <a:ea typeface="黑体" panose="02010609060101010101" pitchFamily="49" charset="-122"/>
                <a:cs typeface="+mj-lt"/>
                <a:sym typeface="+mn-ea"/>
              </a:rPr>
              <a:t>k-近邻算法（续）</a:t>
            </a:r>
            <a:endParaRPr lang="zh-CN" altLang="en-US" dirty="0" smtClean="0">
              <a:solidFill>
                <a:srgbClr val="134AD5"/>
              </a:solidFill>
              <a:latin typeface="+mj-lt"/>
              <a:ea typeface="黑体" panose="02010609060101010101" pitchFamily="49" charset="-122"/>
              <a:cs typeface="+mj-lt"/>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b="1" dirty="0" smtClean="0">
                <a:ea typeface="宋体" panose="02010600030101010101" pitchFamily="2" charset="-122"/>
                <a:cs typeface="+mn-cs"/>
                <a:sym typeface="+mn-ea"/>
              </a:rPr>
              <a:t>      </a:t>
            </a:r>
            <a:r>
              <a:rPr lang="en-US" altLang="zh-CN" sz="2200" b="1" dirty="0" smtClean="0">
                <a:ea typeface="宋体" panose="02010600030101010101" pitchFamily="2" charset="-122"/>
                <a:cs typeface="+mn-cs"/>
                <a:sym typeface="Symbol" panose="05050102010706020507" charset="0"/>
              </a:rPr>
              <a:t>  </a:t>
            </a:r>
            <a:r>
              <a:rPr lang="zh-CN" altLang="en-US" sz="2200" dirty="0" smtClean="0">
                <a:sym typeface="+mn-ea"/>
              </a:rPr>
              <a:t>其次，按照距离递增排序，并找到</a:t>
            </a:r>
            <a:r>
              <a:rPr lang="en-US" sz="2200" dirty="0" smtClean="0">
                <a:sym typeface="+mn-ea"/>
              </a:rPr>
              <a:t>k</a:t>
            </a:r>
            <a:r>
              <a:rPr lang="zh-CN" altLang="en-US" sz="2200" dirty="0" smtClean="0">
                <a:sym typeface="+mn-ea"/>
              </a:rPr>
              <a:t>个距离最近的电影。例如，</a:t>
            </a:r>
            <a:r>
              <a:rPr lang="en-US" sz="2200" dirty="0" smtClean="0">
                <a:sym typeface="+mn-ea"/>
              </a:rPr>
              <a:t>k=4</a:t>
            </a:r>
            <a:r>
              <a:rPr lang="zh-CN" altLang="en-US" sz="2200" dirty="0" smtClean="0">
                <a:sym typeface="+mn-ea"/>
              </a:rPr>
              <a:t>，则最靠近的电影依次是</a:t>
            </a:r>
            <a:r>
              <a:rPr lang="en-US" sz="2200" dirty="0" smtClean="0">
                <a:sym typeface="+mn-ea"/>
              </a:rPr>
              <a:t>He’s Not Really into Dudes</a:t>
            </a:r>
            <a:r>
              <a:rPr lang="zh-CN" altLang="en-US" sz="2200" dirty="0" smtClean="0">
                <a:sym typeface="+mn-ea"/>
              </a:rPr>
              <a:t>、</a:t>
            </a:r>
            <a:r>
              <a:rPr lang="en-US" sz="2200" dirty="0" smtClean="0">
                <a:sym typeface="+mn-ea"/>
              </a:rPr>
              <a:t> Beautiful Woman</a:t>
            </a:r>
            <a:r>
              <a:rPr lang="zh-CN" altLang="en-US" sz="2200" dirty="0" smtClean="0">
                <a:sym typeface="+mn-ea"/>
              </a:rPr>
              <a:t>、</a:t>
            </a:r>
            <a:r>
              <a:rPr lang="en-US" sz="2200" dirty="0" smtClean="0">
                <a:sym typeface="+mn-ea"/>
              </a:rPr>
              <a:t>California Man</a:t>
            </a:r>
            <a:r>
              <a:rPr lang="zh-CN" altLang="en-US" sz="2200" dirty="0" smtClean="0">
                <a:sym typeface="+mn-ea"/>
              </a:rPr>
              <a:t>和</a:t>
            </a:r>
            <a:r>
              <a:rPr lang="en-US" sz="2200" dirty="0" smtClean="0">
                <a:sym typeface="+mn-ea"/>
              </a:rPr>
              <a:t>Kevin </a:t>
            </a:r>
            <a:r>
              <a:rPr lang="en-US" sz="2200" dirty="0" err="1" smtClean="0">
                <a:sym typeface="+mn-ea"/>
              </a:rPr>
              <a:t>Longblade</a:t>
            </a:r>
            <a:r>
              <a:rPr lang="zh-CN" altLang="en-US" sz="2200" dirty="0" err="1" smtClean="0">
                <a:ea typeface="宋体" panose="02010600030101010101" pitchFamily="2" charset="-122"/>
                <a:sym typeface="+mn-ea"/>
              </a:rPr>
              <a:t>；</a:t>
            </a:r>
            <a:endParaRPr lang="zh-CN" altLang="en-US" sz="2200" dirty="0" err="1" smtClean="0">
              <a:ea typeface="宋体" panose="02010600030101010101" pitchFamily="2"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dirty="0" smtClean="0">
                <a:ea typeface="宋体" panose="02010600030101010101" pitchFamily="2" charset="-122"/>
                <a:sym typeface="+mn-ea"/>
              </a:rPr>
              <a:t>      </a:t>
            </a:r>
            <a:r>
              <a:rPr lang="en-US" altLang="zh-CN" sz="2200" dirty="0" smtClean="0">
                <a:ea typeface="宋体" panose="02010600030101010101" pitchFamily="2" charset="-122"/>
                <a:sym typeface="Symbol" panose="05050102010706020507" charset="0"/>
              </a:rPr>
              <a:t>  </a:t>
            </a:r>
            <a:r>
              <a:rPr lang="zh-CN" altLang="en-US" sz="2200" dirty="0" smtClean="0">
                <a:sym typeface="+mn-ea"/>
              </a:rPr>
              <a:t>接着，按照</a:t>
            </a:r>
            <a:r>
              <a:rPr lang="en-US" sz="2200" dirty="0" smtClean="0">
                <a:sym typeface="+mn-ea"/>
              </a:rPr>
              <a:t>k-</a:t>
            </a:r>
            <a:r>
              <a:rPr lang="zh-CN" altLang="en-US" sz="2200" dirty="0" smtClean="0">
                <a:sym typeface="+mn-ea"/>
              </a:rPr>
              <a:t>近邻算法，确定未知电影的类型。因为这四部电影中出现最多的分类标签为爱情片（</a:t>
            </a:r>
            <a:r>
              <a:rPr lang="en-US" sz="2200" dirty="0" smtClean="0">
                <a:sym typeface="+mn-ea"/>
              </a:rPr>
              <a:t>3</a:t>
            </a:r>
            <a:r>
              <a:rPr lang="zh-CN" altLang="en-US" sz="2200" dirty="0" smtClean="0">
                <a:sym typeface="+mn-ea"/>
              </a:rPr>
              <a:t>次），所以，可以推断未知电影也是爱情片</a:t>
            </a:r>
            <a:r>
              <a:rPr lang="zh-CN" altLang="en-US" sz="2200" dirty="0" err="1" smtClean="0">
                <a:ea typeface="宋体" panose="02010600030101010101" pitchFamily="2" charset="-122"/>
                <a:sym typeface="+mn-ea"/>
              </a:rPr>
              <a:t>；</a:t>
            </a:r>
            <a:endParaRPr lang="zh-CN" altLang="en-US" sz="2200" dirty="0" err="1" smtClean="0">
              <a:ea typeface="宋体" panose="02010600030101010101" pitchFamily="2" charset="-122"/>
              <a:sym typeface="+mn-ea"/>
            </a:endParaRPr>
          </a:p>
          <a:p>
            <a:pPr marL="0" indent="0" algn="l" eaLnBrk="1" latinLnBrk="0" hangingPunct="1">
              <a:lnSpc>
                <a:spcPct val="100000"/>
              </a:lnSpc>
              <a:spcBef>
                <a:spcPts val="800"/>
              </a:spcBef>
              <a:buSzTx/>
              <a:buFont typeface="Wingdings" panose="05000000000000000000" pitchFamily="2" charset="2"/>
              <a:buNone/>
            </a:pPr>
            <a:r>
              <a:rPr lang="en-US" altLang="zh-CN" sz="2200" dirty="0" smtClean="0">
                <a:ea typeface="宋体" panose="02010600030101010101" pitchFamily="2" charset="-122"/>
                <a:sym typeface="+mn-ea"/>
              </a:rPr>
              <a:t>      </a:t>
            </a:r>
            <a:r>
              <a:rPr lang="en-US" altLang="zh-CN" sz="2200" dirty="0" smtClean="0">
                <a:ea typeface="宋体" panose="02010600030101010101" pitchFamily="2" charset="-122"/>
                <a:sym typeface="Symbol" panose="05050102010706020507" charset="0"/>
              </a:rPr>
              <a:t>  </a:t>
            </a:r>
            <a:r>
              <a:rPr lang="zh-CN" altLang="en-US" sz="2200" dirty="0" smtClean="0">
                <a:sym typeface="+mn-ea"/>
              </a:rPr>
              <a:t>最后，给出未知电影的类型</a:t>
            </a:r>
            <a:r>
              <a:rPr lang="en-US" sz="2200" dirty="0" smtClean="0">
                <a:sym typeface="+mn-ea"/>
              </a:rPr>
              <a:t>——</a:t>
            </a:r>
            <a:r>
              <a:rPr lang="zh-CN" altLang="en-US" sz="2200" dirty="0" smtClean="0">
                <a:sym typeface="+mn-ea"/>
              </a:rPr>
              <a:t>爱情片。</a:t>
            </a:r>
            <a:endParaRPr lang="en-US" altLang="zh-CN" sz="2200" b="1" dirty="0" err="1" smtClean="0">
              <a:ea typeface="宋体" panose="02010600030101010101" pitchFamily="2" charset="-122"/>
              <a:cs typeface="+mn-cs"/>
              <a:sym typeface="+mn-ea"/>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a:xfrm>
            <a:off x="617538" y="198755"/>
            <a:ext cx="3703955" cy="424815"/>
          </a:xfrm>
        </p:spPr>
        <p:txBody>
          <a:bodyPr vert="horz" wrap="none" lIns="63500" tIns="25400" rIns="63500" bIns="25400" anchor="t" anchorCtr="0">
            <a:spAutoFit/>
          </a:bodyPr>
          <a:p>
            <a:pPr algn="l"/>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第</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3</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章</a:t>
            </a:r>
            <a:r>
              <a:rPr lang="en-US" altLang="zh-CN" sz="2800" dirty="0">
                <a:solidFill>
                  <a:srgbClr val="660066"/>
                </a:solidFill>
                <a:latin typeface="黑体" panose="02010609060101010101" pitchFamily="49" charset="-122"/>
                <a:ea typeface="黑体" panose="02010609060101010101" pitchFamily="49" charset="-122"/>
                <a:cs typeface="黑体" panose="02010609060101010101" pitchFamily="49" charset="-122"/>
              </a:rPr>
              <a:t> </a:t>
            </a:r>
            <a:r>
              <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rPr>
              <a:t>机器学习与算法</a:t>
            </a:r>
            <a:endParaRPr lang="zh-CN" altLang="en-US" sz="2800" dirty="0">
              <a:solidFill>
                <a:srgbClr val="660066"/>
              </a:solidFill>
              <a:latin typeface="黑体" panose="02010609060101010101" pitchFamily="49" charset="-122"/>
              <a:ea typeface="黑体" panose="02010609060101010101" pitchFamily="49" charset="-122"/>
              <a:cs typeface="黑体" panose="02010609060101010101" pitchFamily="49" charset="-122"/>
            </a:endParaRPr>
          </a:p>
        </p:txBody>
      </p:sp>
      <p:sp>
        <p:nvSpPr>
          <p:cNvPr id="15363" name="Rectangle 3"/>
          <p:cNvSpPr>
            <a:spLocks noGrp="1" noRot="1"/>
          </p:cNvSpPr>
          <p:nvPr>
            <p:ph type="subTitle" idx="1"/>
            <p:custDataLst>
              <p:tags r:id="rId1"/>
            </p:custDataLst>
          </p:nvPr>
        </p:nvSpPr>
        <p:spPr>
          <a:xfrm>
            <a:off x="182880" y="795655"/>
            <a:ext cx="8333105" cy="528320"/>
          </a:xfrm>
        </p:spPr>
        <p:txBody>
          <a:bodyPr vert="horz" wrap="square" lIns="91440" tIns="45720" rIns="91440" bIns="45720" anchor="t" anchorCtr="0">
            <a:noAutofit/>
          </a:bodyPr>
          <a:p>
            <a:pPr algn="l" eaLnBrk="1" latinLnBrk="0" hangingPunct="1">
              <a:lnSpc>
                <a:spcPct val="100000"/>
              </a:lnSpc>
              <a:spcBef>
                <a:spcPts val="1200"/>
              </a:spcBef>
              <a:buSzTx/>
              <a:buFont typeface="Wingdings" panose="05000000000000000000" pitchFamily="2" charset="2"/>
              <a:buChar char="§"/>
            </a:pPr>
            <a:r>
              <a:rPr lang="en-US" altLang="zh-CN" sz="2800" dirty="0">
                <a:solidFill>
                  <a:schemeClr val="accent1">
                    <a:lumMod val="75000"/>
                  </a:schemeClr>
                </a:solidFill>
                <a:latin typeface="黑体" panose="02010609060101010101" pitchFamily="49" charset="-122"/>
                <a:ea typeface="黑体" panose="02010609060101010101" pitchFamily="49" charset="-122"/>
                <a:sym typeface="+mn-ea"/>
              </a:rPr>
              <a:t> </a:t>
            </a:r>
            <a:r>
              <a:rPr lang="zh-CN" altLang="en-US" sz="2800" dirty="0">
                <a:solidFill>
                  <a:schemeClr val="accent1">
                    <a:lumMod val="75000"/>
                  </a:schemeClr>
                </a:solidFill>
                <a:latin typeface="黑体" panose="02010609060101010101" pitchFamily="49" charset="-122"/>
                <a:ea typeface="黑体" panose="02010609060101010101" pitchFamily="49" charset="-122"/>
                <a:sym typeface="+mn-ea"/>
              </a:rPr>
              <a:t>补充材料：人工智能</a:t>
            </a:r>
            <a:endParaRPr lang="zh-CN" altLang="en-US" sz="2800" dirty="0">
              <a:solidFill>
                <a:schemeClr val="accent1">
                  <a:lumMod val="75000"/>
                </a:schemeClr>
              </a:solidFill>
              <a:latin typeface="黑体" panose="02010609060101010101" pitchFamily="49" charset="-122"/>
              <a:ea typeface="黑体" panose="02010609060101010101" pitchFamily="49" charset="-122"/>
              <a:sym typeface="+mn-ea"/>
            </a:endParaRPr>
          </a:p>
        </p:txBody>
      </p:sp>
      <p:sp>
        <p:nvSpPr>
          <p:cNvPr id="2" name="Rectangle 3"/>
          <p:cNvSpPr>
            <a:spLocks noGrp="1" noRot="1"/>
          </p:cNvSpPr>
          <p:nvPr>
            <p:custDataLst>
              <p:tags r:id="rId2"/>
            </p:custDataLst>
          </p:nvPr>
        </p:nvSpPr>
        <p:spPr>
          <a:xfrm>
            <a:off x="106680" y="1353185"/>
            <a:ext cx="8972550" cy="2954655"/>
          </a:xfrm>
          <a:prstGeom prst="rect">
            <a:avLst/>
          </a:prstGeom>
          <a:noFill/>
          <a:ln w="12700">
            <a:noFill/>
          </a:ln>
        </p:spPr>
        <p:txBody>
          <a:bodyPr vert="horz" wrap="square" lIns="91440" tIns="45720" rIns="91440" bIns="45720" anchor="t" anchorCtr="0">
            <a:noAutofit/>
          </a:bodyPr>
          <a:lstStyle>
            <a:lvl1pPr marL="203200" indent="-203200" algn="l" rtl="0" eaLnBrk="0" fontAlgn="base" hangingPunct="0">
              <a:lnSpc>
                <a:spcPct val="75000"/>
              </a:lnSpc>
              <a:spcBef>
                <a:spcPct val="65000"/>
              </a:spcBef>
              <a:spcAft>
                <a:spcPct val="0"/>
              </a:spcAft>
              <a:buSzPct val="100000"/>
              <a:buChar char="°"/>
              <a:defRPr sz="2400" b="1">
                <a:solidFill>
                  <a:schemeClr val="tx1"/>
                </a:solidFill>
                <a:latin typeface="+mn-lt"/>
                <a:ea typeface="+mn-ea"/>
                <a:cs typeface="+mn-cs"/>
              </a:defRPr>
            </a:lvl1pPr>
            <a:lvl2pPr marL="685800" indent="-190500" algn="l" rtl="0" eaLnBrk="0" fontAlgn="base" hangingPunct="0">
              <a:lnSpc>
                <a:spcPct val="85000"/>
              </a:lnSpc>
              <a:spcBef>
                <a:spcPct val="40000"/>
              </a:spcBef>
              <a:spcAft>
                <a:spcPct val="0"/>
              </a:spcAft>
              <a:buSzPct val="100000"/>
              <a:buChar char="•"/>
              <a:defRPr sz="2400" b="1">
                <a:solidFill>
                  <a:schemeClr val="tx1"/>
                </a:solidFill>
                <a:latin typeface="+mn-lt"/>
              </a:defRPr>
            </a:lvl2pPr>
            <a:lvl3pPr marL="1257300" indent="-342900" algn="l" rtl="0" eaLnBrk="0" fontAlgn="base" hangingPunct="0">
              <a:lnSpc>
                <a:spcPct val="85000"/>
              </a:lnSpc>
              <a:spcBef>
                <a:spcPct val="40000"/>
              </a:spcBef>
              <a:spcAft>
                <a:spcPct val="0"/>
              </a:spcAft>
              <a:buSzPct val="100000"/>
              <a:buChar char="-"/>
              <a:defRPr sz="2400" b="1">
                <a:solidFill>
                  <a:schemeClr val="tx1"/>
                </a:solidFill>
                <a:latin typeface="+mn-lt"/>
              </a:defRPr>
            </a:lvl3pPr>
            <a:lvl4pPr marL="17145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4pPr>
            <a:lvl5pPr marL="2171700" indent="-342900" algn="l" rtl="0" eaLnBrk="0" fontAlgn="base" hangingPunct="0">
              <a:lnSpc>
                <a:spcPct val="85000"/>
              </a:lnSpc>
              <a:spcBef>
                <a:spcPct val="20000"/>
              </a:spcBef>
              <a:spcAft>
                <a:spcPct val="0"/>
              </a:spcAft>
              <a:buChar char="»"/>
              <a:defRPr sz="2000">
                <a:solidFill>
                  <a:schemeClr val="tx1"/>
                </a:solidFill>
                <a:latin typeface="Times New Roman" panose="02020603050405020304" pitchFamily="18" charset="0"/>
              </a:defRPr>
            </a:lvl5pPr>
            <a:lvl6pPr marL="26289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6pPr>
            <a:lvl7pPr marL="30861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5433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8pPr>
            <a:lvl9pPr marL="4000500" indent="-342900" algn="l" rtl="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indent="0" algn="l" eaLnBrk="1" hangingPunct="1">
              <a:lnSpc>
                <a:spcPct val="100000"/>
              </a:lnSpc>
              <a:spcBef>
                <a:spcPts val="800"/>
              </a:spcBef>
              <a:buSzTx/>
              <a:buFont typeface="Wingdings" panose="05000000000000000000" pitchFamily="2" charset="2"/>
              <a:buNone/>
            </a:pPr>
            <a:r>
              <a:rPr lang="en-US" altLang="zh-CN" dirty="0" smtClean="0">
                <a:solidFill>
                  <a:srgbClr val="134AD5"/>
                </a:solidFill>
                <a:ea typeface="黑体" panose="02010609060101010101" pitchFamily="49" charset="-122"/>
                <a:cs typeface="+mn-lt"/>
                <a:sym typeface="+mn-ea"/>
              </a:rPr>
              <a:t>  * AI</a:t>
            </a:r>
            <a:r>
              <a:rPr lang="zh-CN" altLang="en-US" dirty="0" smtClean="0">
                <a:solidFill>
                  <a:srgbClr val="134AD5"/>
                </a:solidFill>
                <a:ea typeface="黑体" panose="02010609060101010101" pitchFamily="49" charset="-122"/>
                <a:cs typeface="+mn-lt"/>
                <a:sym typeface="+mn-ea"/>
              </a:rPr>
              <a:t>的主要类型</a:t>
            </a:r>
            <a:r>
              <a:rPr lang="en-US" altLang="zh-CN" dirty="0" smtClean="0">
                <a:solidFill>
                  <a:srgbClr val="134AD5"/>
                </a:solidFill>
                <a:ea typeface="黑体" panose="02010609060101010101" pitchFamily="49" charset="-122"/>
                <a:cs typeface="+mn-lt"/>
                <a:sym typeface="+mn-ea"/>
              </a:rPr>
              <a:t>---</a:t>
            </a:r>
            <a:r>
              <a:rPr lang="zh-CN" altLang="en-US" dirty="0" smtClean="0">
                <a:solidFill>
                  <a:srgbClr val="134AD5"/>
                </a:solidFill>
                <a:ea typeface="黑体" panose="02010609060101010101" pitchFamily="49" charset="-122"/>
                <a:cs typeface="+mn-lt"/>
                <a:sym typeface="+mn-ea"/>
              </a:rPr>
              <a:t>强</a:t>
            </a:r>
            <a:r>
              <a:rPr lang="en-US" altLang="zh-CN" dirty="0" smtClean="0">
                <a:solidFill>
                  <a:srgbClr val="134AD5"/>
                </a:solidFill>
                <a:ea typeface="黑体" panose="02010609060101010101" pitchFamily="49" charset="-122"/>
                <a:cs typeface="+mn-lt"/>
                <a:sym typeface="+mn-ea"/>
              </a:rPr>
              <a:t>/</a:t>
            </a:r>
            <a:r>
              <a:rPr lang="zh-CN" altLang="en-US" dirty="0" smtClean="0">
                <a:solidFill>
                  <a:srgbClr val="134AD5"/>
                </a:solidFill>
                <a:ea typeface="黑体" panose="02010609060101010101" pitchFamily="49" charset="-122"/>
                <a:cs typeface="+mn-lt"/>
                <a:sym typeface="+mn-ea"/>
              </a:rPr>
              <a:t>弱</a:t>
            </a:r>
            <a:endParaRPr lang="zh-CN" altLang="en-US" dirty="0" smtClean="0">
              <a:solidFill>
                <a:schemeClr val="tx1"/>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solidFill>
                  <a:schemeClr val="tx1"/>
                </a:solidFill>
                <a:latin typeface="+mj-lt"/>
                <a:ea typeface="黑体" panose="02010609060101010101" pitchFamily="49" charset="-122"/>
                <a:cs typeface="+mj-lt"/>
                <a:sym typeface="+mn-ea"/>
              </a:rPr>
              <a:t> </a:t>
            </a:r>
            <a:r>
              <a:rPr lang="en-US" sz="2300" dirty="0" smtClean="0">
                <a:solidFill>
                  <a:schemeClr val="tx1"/>
                </a:solidFill>
                <a:latin typeface="+mj-lt"/>
                <a:ea typeface="黑体" panose="02010609060101010101" pitchFamily="49" charset="-122"/>
                <a:cs typeface="+mj-lt"/>
                <a:sym typeface="+mn-ea"/>
              </a:rPr>
              <a:t>   - </a:t>
            </a:r>
            <a:r>
              <a:rPr lang="zh-CN" altLang="en-US" sz="2300" dirty="0" smtClean="0">
                <a:solidFill>
                  <a:schemeClr val="tx1"/>
                </a:solidFill>
                <a:latin typeface="+mj-lt"/>
                <a:ea typeface="黑体" panose="02010609060101010101" pitchFamily="49" charset="-122"/>
                <a:cs typeface="+mj-lt"/>
                <a:sym typeface="+mn-ea"/>
              </a:rPr>
              <a:t>弱人工智能</a:t>
            </a:r>
            <a:r>
              <a:rPr lang="en-US" altLang="zh-CN" sz="2300" dirty="0" smtClean="0">
                <a:solidFill>
                  <a:schemeClr val="tx1"/>
                </a:solidFill>
                <a:latin typeface="+mj-lt"/>
                <a:ea typeface="黑体" panose="02010609060101010101" pitchFamily="49" charset="-122"/>
                <a:cs typeface="+mj-lt"/>
                <a:sym typeface="+mn-ea"/>
              </a:rPr>
              <a:t>(</a:t>
            </a:r>
            <a:r>
              <a:rPr lang="en-US" altLang="zh-CN" sz="2000" dirty="0" smtClean="0">
                <a:solidFill>
                  <a:schemeClr val="tx1"/>
                </a:solidFill>
                <a:latin typeface="+mj-lt"/>
                <a:ea typeface="黑体" panose="02010609060101010101" pitchFamily="49" charset="-122"/>
                <a:cs typeface="+mj-lt"/>
                <a:sym typeface="+mn-ea"/>
              </a:rPr>
              <a:t>Weak</a:t>
            </a:r>
            <a:r>
              <a:rPr lang="en-US" altLang="zh-CN" sz="2300" dirty="0" smtClean="0">
                <a:solidFill>
                  <a:schemeClr val="tx1"/>
                </a:solidFill>
                <a:latin typeface="+mj-lt"/>
                <a:ea typeface="黑体" panose="02010609060101010101" pitchFamily="49" charset="-122"/>
                <a:cs typeface="+mj-lt"/>
                <a:sym typeface="+mn-ea"/>
              </a:rPr>
              <a:t> AI)</a:t>
            </a:r>
            <a:r>
              <a:rPr lang="zh-CN" altLang="en-US" sz="2300" dirty="0" smtClean="0">
                <a:solidFill>
                  <a:schemeClr val="tx1"/>
                </a:solidFill>
                <a:latin typeface="+mj-lt"/>
                <a:ea typeface="黑体" panose="02010609060101010101" pitchFamily="49" charset="-122"/>
                <a:cs typeface="+mj-lt"/>
                <a:sym typeface="+mn-ea"/>
              </a:rPr>
              <a:t>：</a:t>
            </a:r>
            <a:r>
              <a:rPr lang="zh-CN" altLang="en-US"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设计和训练用来执行特定任务的</a:t>
            </a:r>
            <a:r>
              <a:rPr lang="en-US" altLang="zh-CN"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AI</a:t>
            </a:r>
            <a:r>
              <a:rPr lang="zh-CN" altLang="en-US"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系统。</a:t>
            </a:r>
            <a:endParaRPr lang="zh-CN" altLang="en-US"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lgn="l" eaLnBrk="1" hangingPunct="1">
              <a:lnSpc>
                <a:spcPct val="100000"/>
              </a:lnSpc>
              <a:spcBef>
                <a:spcPts val="800"/>
              </a:spcBef>
              <a:buSzTx/>
              <a:buFont typeface="Wingdings" panose="05000000000000000000" pitchFamily="2" charset="2"/>
              <a:buNone/>
            </a:pPr>
            <a:r>
              <a:rPr lang="zh-CN" altLang="en-US" sz="2300" dirty="0" smtClean="0">
                <a:solidFill>
                  <a:schemeClr val="tx1"/>
                </a:solidFill>
                <a:latin typeface="+mj-lt"/>
                <a:ea typeface="黑体" panose="02010609060101010101" pitchFamily="49" charset="-122"/>
                <a:cs typeface="+mj-lt"/>
                <a:sym typeface="+mn-ea"/>
              </a:rPr>
              <a:t> </a:t>
            </a:r>
            <a:r>
              <a:rPr lang="en-US" altLang="zh-CN" sz="2300" dirty="0" smtClean="0">
                <a:solidFill>
                  <a:schemeClr val="tx1"/>
                </a:solidFill>
                <a:latin typeface="+mj-lt"/>
                <a:ea typeface="黑体" panose="02010609060101010101" pitchFamily="49" charset="-122"/>
                <a:cs typeface="+mj-lt"/>
                <a:sym typeface="+mn-ea"/>
              </a:rPr>
              <a:t>   - </a:t>
            </a:r>
            <a:r>
              <a:rPr lang="zh-CN" altLang="en-US" sz="2300" dirty="0" smtClean="0">
                <a:latin typeface="+mj-lt"/>
                <a:ea typeface="黑体" panose="02010609060101010101" pitchFamily="49" charset="-122"/>
                <a:cs typeface="+mj-lt"/>
                <a:sym typeface="+mn-ea"/>
              </a:rPr>
              <a:t>强人工智能</a:t>
            </a:r>
            <a:r>
              <a:rPr lang="en-US" altLang="zh-CN" sz="2300" dirty="0" smtClean="0">
                <a:latin typeface="+mj-lt"/>
                <a:ea typeface="黑体" panose="02010609060101010101" pitchFamily="49" charset="-122"/>
                <a:cs typeface="+mj-lt"/>
                <a:sym typeface="+mn-ea"/>
              </a:rPr>
              <a:t>(</a:t>
            </a:r>
            <a:r>
              <a:rPr lang="en-US" altLang="zh-CN" sz="2000" dirty="0" smtClean="0">
                <a:latin typeface="+mj-lt"/>
                <a:ea typeface="黑体" panose="02010609060101010101" pitchFamily="49" charset="-122"/>
                <a:cs typeface="+mj-lt"/>
                <a:sym typeface="+mn-ea"/>
              </a:rPr>
              <a:t>Strong</a:t>
            </a:r>
            <a:r>
              <a:rPr lang="en-US" altLang="zh-CN" sz="2300" dirty="0" smtClean="0">
                <a:latin typeface="+mj-lt"/>
                <a:ea typeface="黑体" panose="02010609060101010101" pitchFamily="49" charset="-122"/>
                <a:cs typeface="+mj-lt"/>
                <a:sym typeface="+mn-ea"/>
              </a:rPr>
              <a:t> AI)</a:t>
            </a:r>
            <a:r>
              <a:rPr lang="zh-CN" altLang="en-US" sz="2300" dirty="0" smtClean="0">
                <a:latin typeface="+mj-lt"/>
                <a:ea typeface="黑体" panose="02010609060101010101" pitchFamily="49" charset="-122"/>
                <a:cs typeface="+mj-lt"/>
                <a:sym typeface="+mn-ea"/>
              </a:rPr>
              <a:t>：</a:t>
            </a:r>
            <a:r>
              <a:rPr lang="zh-CN" altLang="en-US"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具有人类水平智能，能够执行广泛范围内的任务的</a:t>
            </a:r>
            <a:r>
              <a:rPr lang="en-US" altLang="zh-CN"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AI</a:t>
            </a:r>
            <a:r>
              <a:rPr lang="zh-CN" altLang="en-US"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系统。</a:t>
            </a:r>
            <a:endParaRPr lang="zh-CN" altLang="en-US" sz="2200" dirty="0" smtClean="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lgn="l" eaLnBrk="1" hangingPunct="1">
              <a:lnSpc>
                <a:spcPct val="100000"/>
              </a:lnSpc>
              <a:spcBef>
                <a:spcPts val="800"/>
              </a:spcBef>
              <a:buSzTx/>
              <a:buFont typeface="Wingdings" panose="05000000000000000000" pitchFamily="2" charset="2"/>
              <a:buNone/>
            </a:pPr>
            <a:r>
              <a:rPr lang="zh-CN" altLang="en-US" sz="2400" dirty="0" smtClean="0">
                <a:solidFill>
                  <a:srgbClr val="134AD5"/>
                </a:solidFill>
                <a:ea typeface="黑体" panose="02010609060101010101" pitchFamily="49" charset="-122"/>
                <a:cs typeface="+mn-lt"/>
                <a:sym typeface="+mn-ea"/>
              </a:rPr>
              <a:t>  * AI的主要类型</a:t>
            </a:r>
            <a:r>
              <a:rPr lang="en-US" altLang="zh-CN" sz="2400" dirty="0" smtClean="0">
                <a:solidFill>
                  <a:srgbClr val="134AD5"/>
                </a:solidFill>
                <a:ea typeface="黑体" panose="02010609060101010101" pitchFamily="49" charset="-122"/>
                <a:cs typeface="+mn-lt"/>
                <a:sym typeface="+mn-ea"/>
              </a:rPr>
              <a:t>---</a:t>
            </a:r>
            <a:r>
              <a:rPr lang="zh-CN" altLang="en-US" sz="2400" dirty="0" smtClean="0">
                <a:solidFill>
                  <a:srgbClr val="134AD5"/>
                </a:solidFill>
                <a:ea typeface="黑体" panose="02010609060101010101" pitchFamily="49" charset="-122"/>
                <a:cs typeface="+mn-lt"/>
                <a:sym typeface="+mn-ea"/>
              </a:rPr>
              <a:t>碳</a:t>
            </a:r>
            <a:r>
              <a:rPr lang="en-US" altLang="zh-CN" sz="2400" dirty="0" smtClean="0">
                <a:solidFill>
                  <a:srgbClr val="134AD5"/>
                </a:solidFill>
                <a:ea typeface="黑体" panose="02010609060101010101" pitchFamily="49" charset="-122"/>
                <a:cs typeface="+mn-lt"/>
                <a:sym typeface="+mn-ea"/>
              </a:rPr>
              <a:t>/</a:t>
            </a:r>
            <a:r>
              <a:rPr lang="zh-CN" altLang="en-US" sz="2400" dirty="0" smtClean="0">
                <a:solidFill>
                  <a:srgbClr val="134AD5"/>
                </a:solidFill>
                <a:ea typeface="黑体" panose="02010609060101010101" pitchFamily="49" charset="-122"/>
                <a:cs typeface="+mn-lt"/>
                <a:sym typeface="+mn-ea"/>
              </a:rPr>
              <a:t>硅</a:t>
            </a:r>
            <a:endParaRPr lang="zh-CN" altLang="en-US" sz="2400" dirty="0" smtClean="0">
              <a:solidFill>
                <a:srgbClr val="134AD5"/>
              </a:solidFill>
              <a:ea typeface="黑体" panose="02010609060101010101" pitchFamily="49" charset="-122"/>
              <a:cs typeface="+mn-lt"/>
              <a:sym typeface="+mn-ea"/>
            </a:endParaRPr>
          </a:p>
          <a:p>
            <a:pPr marL="0" indent="0" algn="l" eaLnBrk="1" hangingPunct="1">
              <a:lnSpc>
                <a:spcPct val="100000"/>
              </a:lnSpc>
              <a:spcBef>
                <a:spcPts val="800"/>
              </a:spcBef>
              <a:buSzTx/>
              <a:buFont typeface="Wingdings" panose="05000000000000000000" pitchFamily="2" charset="2"/>
              <a:buNone/>
            </a:pPr>
            <a:r>
              <a:rPr sz="2300" dirty="0" smtClean="0">
                <a:latin typeface="+mj-lt"/>
                <a:ea typeface="黑体" panose="02010609060101010101" pitchFamily="49" charset="-122"/>
                <a:cs typeface="+mj-lt"/>
                <a:sym typeface="+mn-ea"/>
              </a:rPr>
              <a:t> </a:t>
            </a:r>
            <a:r>
              <a:rPr lang="en-US" sz="2300" dirty="0" smtClean="0">
                <a:latin typeface="+mj-lt"/>
                <a:ea typeface="黑体" panose="02010609060101010101" pitchFamily="49" charset="-122"/>
                <a:cs typeface="+mj-lt"/>
                <a:sym typeface="+mn-ea"/>
              </a:rPr>
              <a:t>   - </a:t>
            </a:r>
            <a:r>
              <a:rPr lang="zh-CN" altLang="en-US" sz="2300" dirty="0" smtClean="0">
                <a:latin typeface="黑体" panose="02010609060101010101" pitchFamily="49" charset="-122"/>
                <a:ea typeface="黑体" panose="02010609060101010101" pitchFamily="49" charset="-122"/>
                <a:sym typeface="+mn-ea"/>
              </a:rPr>
              <a:t>通常以</a:t>
            </a:r>
            <a:r>
              <a:rPr lang="en-US" altLang="zh-CN" sz="2300" dirty="0" smtClean="0">
                <a:latin typeface="黑体" panose="02010609060101010101" pitchFamily="49" charset="-122"/>
                <a:ea typeface="黑体" panose="02010609060101010101" pitchFamily="49" charset="-122"/>
                <a:sym typeface="+mn-ea"/>
              </a:rPr>
              <a:t>“</a:t>
            </a:r>
            <a:r>
              <a:rPr lang="zh-CN" altLang="en-US" sz="2300" dirty="0" smtClean="0">
                <a:latin typeface="黑体" panose="02010609060101010101" pitchFamily="49" charset="-122"/>
                <a:ea typeface="黑体" panose="02010609060101010101" pitchFamily="49" charset="-122"/>
                <a:sym typeface="+mn-ea"/>
              </a:rPr>
              <a:t>炭智能（</a:t>
            </a:r>
            <a:r>
              <a:rPr lang="en-US" altLang="zh-CN" sz="2300" dirty="0" smtClean="0">
                <a:latin typeface="黑体" panose="02010609060101010101" pitchFamily="49" charset="-122"/>
                <a:ea typeface="黑体" panose="02010609060101010101" pitchFamily="49" charset="-122"/>
                <a:sym typeface="+mn-ea"/>
              </a:rPr>
              <a:t>Carbon Intelligence</a:t>
            </a:r>
            <a:r>
              <a:rPr lang="zh-CN" altLang="en-US" sz="2300" dirty="0" smtClean="0">
                <a:latin typeface="黑体" panose="02010609060101010101" pitchFamily="49" charset="-122"/>
                <a:ea typeface="黑体" panose="02010609060101010101" pitchFamily="49" charset="-122"/>
                <a:sym typeface="+mn-ea"/>
              </a:rPr>
              <a:t>）</a:t>
            </a:r>
            <a:r>
              <a:rPr lang="en-US" altLang="zh-CN" sz="2300" dirty="0" smtClean="0">
                <a:latin typeface="黑体" panose="02010609060101010101" pitchFamily="49" charset="-122"/>
                <a:ea typeface="黑体" panose="02010609060101010101" pitchFamily="49" charset="-122"/>
                <a:sym typeface="+mn-ea"/>
              </a:rPr>
              <a:t>”</a:t>
            </a:r>
            <a:r>
              <a:rPr lang="zh-CN" altLang="en-US" sz="2300" dirty="0" smtClean="0">
                <a:latin typeface="黑体" panose="02010609060101010101" pitchFamily="49" charset="-122"/>
                <a:ea typeface="黑体" panose="02010609060101010101" pitchFamily="49" charset="-122"/>
                <a:sym typeface="+mn-ea"/>
              </a:rPr>
              <a:t>与</a:t>
            </a:r>
            <a:r>
              <a:rPr lang="en-US" altLang="zh-CN" sz="2300" dirty="0" smtClean="0">
                <a:latin typeface="黑体" panose="02010609060101010101" pitchFamily="49" charset="-122"/>
                <a:ea typeface="黑体" panose="02010609060101010101" pitchFamily="49" charset="-122"/>
                <a:sym typeface="+mn-ea"/>
              </a:rPr>
              <a:t>“</a:t>
            </a:r>
            <a:r>
              <a:rPr lang="zh-CN" altLang="en-US" sz="2300" dirty="0" smtClean="0">
                <a:latin typeface="黑体" panose="02010609060101010101" pitchFamily="49" charset="-122"/>
                <a:ea typeface="黑体" panose="02010609060101010101" pitchFamily="49" charset="-122"/>
                <a:sym typeface="+mn-ea"/>
              </a:rPr>
              <a:t>硅智能（</a:t>
            </a:r>
            <a:r>
              <a:rPr lang="en-US" altLang="zh-CN" sz="2300" dirty="0" smtClean="0">
                <a:latin typeface="黑体" panose="02010609060101010101" pitchFamily="49" charset="-122"/>
                <a:ea typeface="黑体" panose="02010609060101010101" pitchFamily="49" charset="-122"/>
                <a:sym typeface="+mn-ea"/>
              </a:rPr>
              <a:t>Silicon Intelligence</a:t>
            </a:r>
            <a:r>
              <a:rPr lang="zh-CN" altLang="en-US" sz="2300" dirty="0" smtClean="0">
                <a:latin typeface="黑体" panose="02010609060101010101" pitchFamily="49" charset="-122"/>
                <a:ea typeface="黑体" panose="02010609060101010101" pitchFamily="49" charset="-122"/>
                <a:sym typeface="+mn-ea"/>
              </a:rPr>
              <a:t>）</a:t>
            </a:r>
            <a:r>
              <a:rPr lang="en-US" altLang="zh-CN" sz="2300" dirty="0" smtClean="0">
                <a:latin typeface="黑体" panose="02010609060101010101" pitchFamily="49" charset="-122"/>
                <a:ea typeface="黑体" panose="02010609060101010101" pitchFamily="49" charset="-122"/>
                <a:sym typeface="+mn-ea"/>
              </a:rPr>
              <a:t>”</a:t>
            </a:r>
            <a:r>
              <a:rPr lang="zh-CN" altLang="en-US" sz="2300" dirty="0" smtClean="0">
                <a:latin typeface="黑体" panose="02010609060101010101" pitchFamily="49" charset="-122"/>
                <a:ea typeface="黑体" panose="02010609060101010101" pitchFamily="49" charset="-122"/>
                <a:sym typeface="+mn-ea"/>
              </a:rPr>
              <a:t>来描述生物智能与人工智能。</a:t>
            </a:r>
            <a:endParaRPr lang="zh-CN" altLang="en-US" sz="2300" dirty="0" smtClean="0">
              <a:latin typeface="+mj-lt"/>
              <a:ea typeface="黑体" panose="02010609060101010101" pitchFamily="49" charset="-122"/>
              <a:cs typeface="+mj-lt"/>
              <a:sym typeface="+mn-ea"/>
            </a:endParaRPr>
          </a:p>
        </p:txBody>
      </p:sp>
      <p:grpSp>
        <p:nvGrpSpPr>
          <p:cNvPr id="14" name="Group 4"/>
          <p:cNvGrpSpPr/>
          <p:nvPr/>
        </p:nvGrpSpPr>
        <p:grpSpPr>
          <a:xfrm rot="0">
            <a:off x="756285" y="4383405"/>
            <a:ext cx="7670789" cy="2151656"/>
            <a:chOff x="1744947" y="3720954"/>
            <a:chExt cx="6894806" cy="1907110"/>
          </a:xfrm>
        </p:grpSpPr>
        <p:grpSp>
          <p:nvGrpSpPr>
            <p:cNvPr id="15" name="Group 5"/>
            <p:cNvGrpSpPr/>
            <p:nvPr/>
          </p:nvGrpSpPr>
          <p:grpSpPr>
            <a:xfrm>
              <a:off x="1744947" y="3720954"/>
              <a:ext cx="3049596" cy="1907110"/>
              <a:chOff x="1455164" y="3720954"/>
              <a:chExt cx="3049596" cy="1907110"/>
            </a:xfrm>
          </p:grpSpPr>
          <p:sp>
            <p:nvSpPr>
              <p:cNvPr id="27" name="Rectangle: Rounded Corners 17"/>
              <p:cNvSpPr/>
              <p:nvPr>
                <p:custDataLst>
                  <p:tags r:id="rId3"/>
                </p:custDataLst>
              </p:nvPr>
            </p:nvSpPr>
            <p:spPr>
              <a:xfrm>
                <a:off x="1455164" y="3720954"/>
                <a:ext cx="3049596" cy="1907110"/>
              </a:xfrm>
              <a:prstGeom prst="roundRect">
                <a:avLst>
                  <a:gd name="adj" fmla="val 8635"/>
                </a:avLst>
              </a:prstGeom>
              <a:solidFill>
                <a:schemeClr val="tx2">
                  <a:alpha val="15000"/>
                </a:schemeClr>
              </a:solid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lt1"/>
                  </a:solidFill>
                </a:endParaRPr>
              </a:p>
            </p:txBody>
          </p:sp>
          <p:grpSp>
            <p:nvGrpSpPr>
              <p:cNvPr id="24" name="Group 14"/>
              <p:cNvGrpSpPr/>
              <p:nvPr/>
            </p:nvGrpSpPr>
            <p:grpSpPr>
              <a:xfrm>
                <a:off x="1571418" y="3858294"/>
                <a:ext cx="2925740" cy="1612899"/>
                <a:chOff x="5962246" y="2124261"/>
                <a:chExt cx="2951446" cy="1116502"/>
              </a:xfrm>
              <a:noFill/>
            </p:grpSpPr>
            <p:sp>
              <p:nvSpPr>
                <p:cNvPr id="25" name="Rectangle 15"/>
                <p:cNvSpPr/>
                <p:nvPr>
                  <p:custDataLst>
                    <p:tags r:id="rId4"/>
                  </p:custDataLst>
                </p:nvPr>
              </p:nvSpPr>
              <p:spPr>
                <a:xfrm>
                  <a:off x="6739548" y="2124261"/>
                  <a:ext cx="1377840" cy="3105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b"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00000"/>
                    </a:lnSpc>
                  </a:pPr>
                  <a:r>
                    <a:rPr kumimoji="1" lang="zh-CN" altLang="en-US" sz="2400" b="1" dirty="0">
                      <a:solidFill>
                        <a:schemeClr val="accent1">
                          <a:lumMod val="50000"/>
                        </a:schemeClr>
                      </a:solidFill>
                    </a:rPr>
                    <a:t>炭智能</a:t>
                  </a:r>
                  <a:endParaRPr kumimoji="1" lang="zh-CN" altLang="en-US" sz="2400" b="1" dirty="0">
                    <a:solidFill>
                      <a:schemeClr val="accent1">
                        <a:lumMod val="50000"/>
                      </a:schemeClr>
                    </a:solidFill>
                  </a:endParaRPr>
                </a:p>
              </p:txBody>
            </p:sp>
            <p:sp>
              <p:nvSpPr>
                <p:cNvPr id="26" name="Rectangle 16"/>
                <p:cNvSpPr/>
                <p:nvPr>
                  <p:custDataLst>
                    <p:tags r:id="rId5"/>
                  </p:custDataLst>
                </p:nvPr>
              </p:nvSpPr>
              <p:spPr>
                <a:xfrm>
                  <a:off x="5962246" y="2462731"/>
                  <a:ext cx="2951446" cy="7780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20000"/>
                    </a:lnSpc>
                  </a:pPr>
                  <a:r>
                    <a:rPr kumimoji="1" lang="zh-CN" altLang="en-US" sz="2000" dirty="0">
                      <a:solidFill>
                        <a:schemeClr val="tx1"/>
                      </a:solidFill>
                    </a:rPr>
                    <a:t>“炭智能”一般是指由碳基生命体，尤其是人类，所展现的智能。</a:t>
                  </a:r>
                  <a:endParaRPr kumimoji="1" lang="zh-CN" altLang="en-US" sz="2000" dirty="0">
                    <a:solidFill>
                      <a:schemeClr val="tx1"/>
                    </a:solidFill>
                  </a:endParaRPr>
                </a:p>
              </p:txBody>
            </p:sp>
          </p:grpSp>
        </p:grpSp>
        <p:grpSp>
          <p:nvGrpSpPr>
            <p:cNvPr id="16" name="Group 6"/>
            <p:cNvGrpSpPr/>
            <p:nvPr/>
          </p:nvGrpSpPr>
          <p:grpSpPr>
            <a:xfrm>
              <a:off x="5014838" y="3720954"/>
              <a:ext cx="3624915" cy="1906865"/>
              <a:chOff x="327471" y="3720954"/>
              <a:chExt cx="3624915" cy="1906865"/>
            </a:xfrm>
          </p:grpSpPr>
          <p:sp>
            <p:nvSpPr>
              <p:cNvPr id="21" name="Rectangle: Rounded Corners 11"/>
              <p:cNvSpPr/>
              <p:nvPr>
                <p:custDataLst>
                  <p:tags r:id="rId6"/>
                </p:custDataLst>
              </p:nvPr>
            </p:nvSpPr>
            <p:spPr>
              <a:xfrm>
                <a:off x="327471" y="3720954"/>
                <a:ext cx="3624915" cy="1906865"/>
              </a:xfrm>
              <a:prstGeom prst="roundRect">
                <a:avLst>
                  <a:gd name="adj" fmla="val 8635"/>
                </a:avLst>
              </a:prstGeom>
              <a:solidFill>
                <a:schemeClr val="tx2">
                  <a:alpha val="15000"/>
                </a:schemeClr>
              </a:solid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lt1"/>
                  </a:solidFill>
                </a:endParaRPr>
              </a:p>
            </p:txBody>
          </p:sp>
          <p:grpSp>
            <p:nvGrpSpPr>
              <p:cNvPr id="18" name="Group 8"/>
              <p:cNvGrpSpPr/>
              <p:nvPr/>
            </p:nvGrpSpPr>
            <p:grpSpPr>
              <a:xfrm>
                <a:off x="416666" y="3825983"/>
                <a:ext cx="3466814" cy="1754339"/>
                <a:chOff x="4797342" y="2101893"/>
                <a:chExt cx="3497274" cy="1214411"/>
              </a:xfrm>
              <a:noFill/>
            </p:grpSpPr>
            <p:sp>
              <p:nvSpPr>
                <p:cNvPr id="19" name="Rectangle 9"/>
                <p:cNvSpPr/>
                <p:nvPr>
                  <p:custDataLst>
                    <p:tags r:id="rId7"/>
                  </p:custDataLst>
                </p:nvPr>
              </p:nvSpPr>
              <p:spPr>
                <a:xfrm>
                  <a:off x="5505550" y="2101893"/>
                  <a:ext cx="2113687" cy="2781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b" anchorCtr="0">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00000"/>
                    </a:lnSpc>
                  </a:pPr>
                  <a:r>
                    <a:rPr kumimoji="1" lang="zh-CN" altLang="en-US" sz="2400" b="1" dirty="0">
                      <a:solidFill>
                        <a:schemeClr val="accent1">
                          <a:lumMod val="50000"/>
                        </a:schemeClr>
                      </a:solidFill>
                    </a:rPr>
                    <a:t>硅智能</a:t>
                  </a:r>
                  <a:endParaRPr kumimoji="1" lang="zh-CN" altLang="en-US" sz="2400" b="1" dirty="0">
                    <a:solidFill>
                      <a:schemeClr val="accent1">
                        <a:lumMod val="50000"/>
                      </a:schemeClr>
                    </a:solidFill>
                  </a:endParaRPr>
                </a:p>
              </p:txBody>
            </p:sp>
            <p:sp>
              <p:nvSpPr>
                <p:cNvPr id="20" name="Rectangle 10"/>
                <p:cNvSpPr/>
                <p:nvPr>
                  <p:custDataLst>
                    <p:tags r:id="rId8"/>
                  </p:custDataLst>
                </p:nvPr>
              </p:nvSpPr>
              <p:spPr>
                <a:xfrm>
                  <a:off x="4797342" y="2353970"/>
                  <a:ext cx="3497274" cy="9623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20000"/>
                    </a:lnSpc>
                  </a:pPr>
                  <a:r>
                    <a:rPr kumimoji="1" lang="zh-CN" altLang="en-US" sz="2000" dirty="0">
                      <a:solidFill>
                        <a:schemeClr val="tx1"/>
                      </a:solidFill>
                    </a:rPr>
                    <a:t>“硅智能”则指的是基于硅的计算设备，例如计算机和相关系统，所实现的智能。这主要是通过人工智能算法和技术来实现的。</a:t>
                  </a:r>
                  <a:endParaRPr kumimoji="1" lang="zh-CN" altLang="en-US" sz="2000" dirty="0">
                    <a:solidFill>
                      <a:schemeClr val="tx1"/>
                    </a:solidFill>
                  </a:endParaRPr>
                </a:p>
              </p:txBody>
            </p:sp>
          </p:grpSp>
        </p:grpSp>
      </p:grpSp>
    </p:spTree>
  </p:cSld>
  <p:clrMapOvr>
    <a:masterClrMapping/>
  </p:clrMapOvr>
  <p:transition/>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DIAGRAM_VIRTUALLY_FRAME" val="{&quot;height&quot;:238.97196850393706,&quot;left&quot;:166.91881889763778,&quot;top&quot;:211.07015748031495,&quot;width&quot;:603.9848031496063}"/>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DIAGRAM_VIRTUALLY_FRAME" val="{&quot;height&quot;:238.97196850393706,&quot;left&quot;:166.91881889763778,&quot;top&quot;:211.07015748031495,&quot;width&quot;:603.9848031496063}"/>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DIAGRAM_VIRTUALLY_FRAME" val="{&quot;height&quot;:238.97196850393706,&quot;left&quot;:166.91881889763778,&quot;top&quot;:211.07015748031495,&quot;width&quot;:603.9848031496063}"/>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KSO_WM_BEAUTIFY_FLAG" val=""/>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DIAGRAM_VIRTUALLY_FRAME" val="{&quot;height&quot;:238.97196850393706,&quot;left&quot;:166.91881889763778,&quot;top&quot;:211.07015748031495,&quot;width&quot;:603.9848031496063}"/>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M_BEAUTIFY_FLAG" val=""/>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KSO_WM_BEAUTIFY_FLAG" val=""/>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DIAGRAM_VIRTUALLY_FRAME" val="{&quot;height&quot;:238.97196850393706,&quot;left&quot;:166.91881889763778,&quot;top&quot;:211.07015748031495,&quot;width&quot;:603.9848031496063}"/>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BEAUTIFY_FLAG" val=""/>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KSO_WM_BEAUTIFY_FLAG" val=""/>
</p:tagLst>
</file>

<file path=ppt/tags/tag21.xml><?xml version="1.0" encoding="utf-8"?>
<p:tagLst xmlns:p="http://schemas.openxmlformats.org/presentationml/2006/main">
  <p:tag name="KSO_WM_DIAGRAM_VIRTUALLY_FRAME" val="{&quot;height&quot;:238.97196850393706,&quot;left&quot;:166.91881889763778,&quot;top&quot;:211.07015748031495,&quot;width&quot;:603.9848031496063}"/>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BEAUTIFY_FLAG" val=""/>
</p:tagLst>
</file>

<file path=ppt/tags/tag212.xml><?xml version="1.0" encoding="utf-8"?>
<p:tagLst xmlns:p="http://schemas.openxmlformats.org/presentationml/2006/main">
  <p:tag name="KSO_WM_BEAUTIFY_FLAG" val=""/>
</p:tagLst>
</file>

<file path=ppt/tags/tag213.xml><?xml version="1.0" encoding="utf-8"?>
<p:tagLst xmlns:p="http://schemas.openxmlformats.org/presentationml/2006/main">
  <p:tag name="KSO_WM_BEAUTIFY_FLAG" val=""/>
</p:tagLst>
</file>

<file path=ppt/tags/tag214.xml><?xml version="1.0" encoding="utf-8"?>
<p:tagLst xmlns:p="http://schemas.openxmlformats.org/presentationml/2006/main">
  <p:tag name="KSO_WM_BEAUTIFY_FLAG" val=""/>
</p:tagLst>
</file>

<file path=ppt/tags/tag215.xml><?xml version="1.0" encoding="utf-8"?>
<p:tagLst xmlns:p="http://schemas.openxmlformats.org/presentationml/2006/main">
  <p:tag name="KSO_WM_BEAUTIFY_FLAG" val=""/>
</p:tagLst>
</file>

<file path=ppt/tags/tag216.xml><?xml version="1.0" encoding="utf-8"?>
<p:tagLst xmlns:p="http://schemas.openxmlformats.org/presentationml/2006/main">
  <p:tag name="KSO_WM_BEAUTIFY_FLAG" val=""/>
</p:tagLst>
</file>

<file path=ppt/tags/tag217.xml><?xml version="1.0" encoding="utf-8"?>
<p:tagLst xmlns:p="http://schemas.openxmlformats.org/presentationml/2006/main">
  <p:tag name="KSO_WM_BEAUTIFY_FLAG" val=""/>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KSO_WM_BEAUTIFY_FLAG" val=""/>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KSO_WM_BEAUTIFY_FLAG" val=""/>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BEAUTIFY_FLAG" val=""/>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KSO_WM_BEAUTIFY_FLAG" val=""/>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KSO_WM_BEAUTIFY_FLAG" val=""/>
</p:tagLst>
</file>

<file path=ppt/tags/tag238.xml><?xml version="1.0" encoding="utf-8"?>
<p:tagLst xmlns:p="http://schemas.openxmlformats.org/presentationml/2006/main">
  <p:tag name="KSO_WM_BEAUTIFY_FLAG" val=""/>
</p:tagLst>
</file>

<file path=ppt/tags/tag239.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40.xml><?xml version="1.0" encoding="utf-8"?>
<p:tagLst xmlns:p="http://schemas.openxmlformats.org/presentationml/2006/main">
  <p:tag name="KSO_WPP_MARK_KEY" val="49d2eca4-30e1-4ef7-9bc7-486bee5195f9"/>
  <p:tag name="COMMONDATA" val="eyJoZGlkIjoiYWU0ZmM3NzM2M2MzNjY4OGU3MWVlODFhMGQ0MTAxM2IifQ=="/>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CS152-SP98">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CS152-SP9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spPr>
      <a:bodyPr vert="horz" wrap="square" lIns="90000" tIns="46800" rIns="90000" bIns="46800" numCol="1" anchor="t" anchorCtr="0" compatLnSpc="1">
        <a:spAutoFit/>
      </a:bodyPr>
      <a:lstStyle>
        <a:defPPr marL="0" marR="0" indent="0" algn="l" defTabSz="914400" rtl="0" eaLnBrk="0" fontAlgn="base" latinLnBrk="0" hangingPunct="0">
          <a:lnSpc>
            <a:spcPct val="100000"/>
          </a:lnSpc>
          <a:spcBef>
            <a:spcPct val="0"/>
          </a:spcBef>
          <a:spcAft>
            <a:spcPct val="0"/>
          </a:spcAft>
          <a:buClrTx/>
          <a:buSzTx/>
          <a:buFontTx/>
          <a:buNone/>
          <a:defRPr kumimoji="0" lang="en-US" altLang="zh-CN" sz="2400" b="1" i="0" u="none" strike="noStrike" cap="none" normalizeH="0" baseline="0" smtClean="0">
            <a:ln>
              <a:noFill/>
            </a:ln>
            <a:solidFill>
              <a:schemeClr val="accent1"/>
            </a:solidFill>
            <a:effectLst/>
            <a:latin typeface="Arial" panose="020B0604020202020204" pitchFamily="34"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spPr>
      <a:bodyPr vert="horz" wrap="square" lIns="90000" tIns="46800" rIns="90000" bIns="46800" numCol="1" anchor="t" anchorCtr="0" compatLnSpc="1">
        <a:spAutoFit/>
      </a:bodyPr>
      <a:lstStyle>
        <a:defPPr marL="0" marR="0" indent="0" algn="l" defTabSz="914400" rtl="0" eaLnBrk="0" fontAlgn="base" latinLnBrk="0" hangingPunct="0">
          <a:lnSpc>
            <a:spcPct val="100000"/>
          </a:lnSpc>
          <a:spcBef>
            <a:spcPct val="0"/>
          </a:spcBef>
          <a:spcAft>
            <a:spcPct val="0"/>
          </a:spcAft>
          <a:buClrTx/>
          <a:buSzTx/>
          <a:buFontTx/>
          <a:buNone/>
          <a:defRPr kumimoji="0" lang="en-US" altLang="zh-CN" sz="2400" b="1" i="0" u="none" strike="noStrike" cap="none" normalizeH="0" baseline="0" smtClean="0">
            <a:ln>
              <a:noFill/>
            </a:ln>
            <a:solidFill>
              <a:schemeClr val="accent1"/>
            </a:solidFill>
            <a:effectLst/>
            <a:latin typeface="Arial" panose="020B0604020202020204" pitchFamily="34" charset="0"/>
          </a:defRPr>
        </a:defPPr>
      </a:lstStyle>
    </a:lnDef>
  </a:objectDefaults>
  <a:extraClrSchemeLst>
    <a:extraClrScheme>
      <a:clrScheme name="CS152-SP98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S152-SP98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S152-SP98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S152-SP98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S152-SP98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S152-SP98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S152-SP98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18813</Words>
  <Application>WPS 演示</Application>
  <PresentationFormat>信纸(8.5x11 英寸)</PresentationFormat>
  <Paragraphs>1019</Paragraphs>
  <Slides>81</Slides>
  <Notes>6</Notes>
  <HiddenSlides>0</HiddenSlides>
  <MMClips>0</MMClips>
  <ScaleCrop>false</ScaleCrop>
  <HeadingPairs>
    <vt:vector size="8" baseType="variant">
      <vt:variant>
        <vt:lpstr>已用的字体</vt:lpstr>
      </vt:variant>
      <vt:variant>
        <vt:i4>19</vt:i4>
      </vt:variant>
      <vt:variant>
        <vt:lpstr>主题</vt:lpstr>
      </vt:variant>
      <vt:variant>
        <vt:i4>1</vt:i4>
      </vt:variant>
      <vt:variant>
        <vt:lpstr>嵌入 OLE 服务器</vt:lpstr>
      </vt:variant>
      <vt:variant>
        <vt:i4>1</vt:i4>
      </vt:variant>
      <vt:variant>
        <vt:lpstr>幻灯片标题</vt:lpstr>
      </vt:variant>
      <vt:variant>
        <vt:i4>81</vt:i4>
      </vt:variant>
    </vt:vector>
  </HeadingPairs>
  <TitlesOfParts>
    <vt:vector size="102" baseType="lpstr">
      <vt:lpstr>Arial</vt:lpstr>
      <vt:lpstr>宋体</vt:lpstr>
      <vt:lpstr>Wingdings</vt:lpstr>
      <vt:lpstr>Times New Roman</vt:lpstr>
      <vt:lpstr>黑体</vt:lpstr>
      <vt:lpstr>仿宋</vt:lpstr>
      <vt:lpstr>华文新魏</vt:lpstr>
      <vt:lpstr>微软雅黑</vt:lpstr>
      <vt:lpstr>Arial Unicode MS</vt:lpstr>
      <vt:lpstr>Symbol</vt:lpstr>
      <vt:lpstr>Cambria Math</vt:lpstr>
      <vt:lpstr>Calibri</vt:lpstr>
      <vt:lpstr>Wingdings 2</vt:lpstr>
      <vt:lpstr>Symbol</vt:lpstr>
      <vt:lpstr>Times New Roman</vt:lpstr>
      <vt:lpstr>MS Mincho</vt:lpstr>
      <vt:lpstr>Segoe Print</vt:lpstr>
      <vt:lpstr>华文仿宋</vt:lpstr>
      <vt:lpstr>华文楷体</vt:lpstr>
      <vt:lpstr>CS152-SP98</vt:lpstr>
      <vt:lpstr>Visio.Drawing.15</vt:lpstr>
      <vt:lpstr> 数据科学导论</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lpstr>第3章 机器学习与算法</vt:lpstr>
    </vt:vector>
  </TitlesOfParts>
  <Company>UC Berkeley</Company>
  <LinksUpToDate>false</LinksUpToDate>
  <SharedDoc>false</SharedDoc>
  <HyperlinksChanged>false</HyperlinksChanged>
  <AppVersion>14.0000</AppVersion>
  <Pages>47</Page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Computer Architecture</dc:title>
  <dc:creator/>
  <cp:lastModifiedBy>WPS_1662112355</cp:lastModifiedBy>
  <cp:revision>2201</cp:revision>
  <cp:lastPrinted>1999-08-22T22:40:00Z</cp:lastPrinted>
  <dcterms:created xsi:type="dcterms:W3CDTF">1997-08-19T16:58:00Z</dcterms:created>
  <dcterms:modified xsi:type="dcterms:W3CDTF">2025-03-25T02:30:25Z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2052-12.1.0.19770</vt:lpwstr>
  </property>
  <property fmtid="{D5CDD505-2E9C-101B-9397-08002B2CF9AE}" pid="3" name="ICV">
    <vt:lpwstr>95EB22527693432D84F20EF85A1D4B89_12</vt:lpwstr>
  </property>
</Properties>
</file>

<file path=docProps/thumbnail.jpeg>
</file>